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18"/>
  </p:notesMasterIdLst>
  <p:sldIdLst>
    <p:sldId id="256" r:id="rId2"/>
    <p:sldId id="257" r:id="rId3"/>
    <p:sldId id="258" r:id="rId4"/>
    <p:sldId id="259" r:id="rId5"/>
    <p:sldId id="260" r:id="rId6"/>
    <p:sldId id="262" r:id="rId7"/>
    <p:sldId id="270" r:id="rId8"/>
    <p:sldId id="263" r:id="rId9"/>
    <p:sldId id="261" r:id="rId10"/>
    <p:sldId id="264" r:id="rId11"/>
    <p:sldId id="265" r:id="rId12"/>
    <p:sldId id="266" r:id="rId13"/>
    <p:sldId id="267" r:id="rId14"/>
    <p:sldId id="268" r:id="rId15"/>
    <p:sldId id="271" r:id="rId16"/>
    <p:sldId id="269" r:id="rId17"/>
  </p:sldIdLst>
  <p:sldSz cx="13011150" cy="7315200"/>
  <p:notesSz cx="6858000" cy="9144000"/>
  <p:embeddedFontLst>
    <p:embeddedFont>
      <p:font typeface="Calibri" panose="020F0502020204030204" pitchFamily="34" charset="0"/>
      <p:regular r:id="rId19"/>
      <p:bold r:id="rId20"/>
      <p:italic r:id="rId21"/>
      <p:boldItalic r:id="rId22"/>
    </p:embeddedFont>
    <p:embeddedFont>
      <p:font typeface="Crimson Text" panose="020B0604020202020204" charset="0"/>
      <p:regular r:id="rId23"/>
      <p:bold r:id="rId24"/>
      <p:italic r:id="rId25"/>
      <p:boldItalic r:id="rId26"/>
    </p:embeddedFont>
    <p:embeddedFont>
      <p:font typeface="Lato" panose="020B060402020202020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CEABFD6-DEF5-4B08-A064-399E52D03A91}">
  <a:tblStyle styleId="{ECEABFD6-DEF5-4B08-A064-399E52D03A91}" styleName="Visme - Default">
    <a:wholeTbl>
      <a:tcTxStyle>
        <a:fontRef idx="minor">
          <a:prstClr val="black"/>
        </a:fontRef>
        <a:prstClr val="black"/>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FFFFFF"/>
          </a:solidFill>
        </a:fill>
      </a:tcStyle>
    </a:wholeTbl>
    <a:band1H>
      <a:tcStyle>
        <a:tcBdr/>
      </a:tcStyle>
    </a:band1H>
    <a:band2H>
      <a:tcStyle>
        <a:tcBdr/>
        <a:fill>
          <a:solidFill>
            <a:srgbClr val="EAF3F3"/>
          </a:solidFill>
        </a:fill>
      </a:tcStyle>
    </a:band2H>
    <a:firstRow>
      <a:tcTxStyle>
        <a:fontRef idx="minor">
          <a:srgbClr val="FFFFFF"/>
        </a:fontRef>
        <a:srgbClr val="FFFFFF"/>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4682B4"/>
          </a:solidFill>
        </a:fill>
      </a:tcStyle>
    </a:firstRow>
  </a:tblStyle>
  <a:tblStyle styleId="{250974F7-19B4-4E8B-8F88-A368280DB3C5}" styleName="Visme - Dark">
    <a:wholeTbl>
      <a:tcTxStyle>
        <a:fontRef idx="minor">
          <a:prstClr val="white"/>
        </a:fontRef>
        <a:prstClr val="white"/>
      </a:tcTxStyle>
      <a:tcStyle>
        <a:tcBdr>
          <a:left>
            <a:ln w="12700" cmpd="sng">
              <a:solidFill>
                <a:srgbClr val="DAE4EA"/>
              </a:solidFill>
            </a:ln>
          </a:left>
          <a:right>
            <a:ln w="12700" cmpd="sng">
              <a:solidFill>
                <a:srgbClr val="34495E"/>
              </a:solidFill>
            </a:ln>
          </a:right>
          <a:top>
            <a:ln w="12700" cmpd="sng">
              <a:solidFill>
                <a:srgbClr val="DAE4EA"/>
              </a:solidFill>
            </a:ln>
          </a:top>
          <a:bottom>
            <a:ln w="12700" cmpd="sng">
              <a:solidFill>
                <a:srgbClr val="34495E"/>
              </a:solidFill>
            </a:ln>
          </a:bottom>
          <a:insideH>
            <a:ln w="12700" cmpd="sng">
              <a:solidFill>
                <a:srgbClr val="34495E"/>
              </a:solidFill>
            </a:ln>
          </a:insideH>
          <a:insideV>
            <a:ln w="12700" cmpd="sng">
              <a:solidFill>
                <a:srgbClr val="34495E"/>
              </a:solidFill>
            </a:ln>
          </a:insideV>
        </a:tcBdr>
        <a:fill>
          <a:solidFill>
            <a:srgbClr val="34495E"/>
          </a:solidFill>
        </a:fill>
      </a:tcStyle>
    </a:wholeTbl>
    <a:firstRow>
      <a:tcTxStyle>
        <a:fontRef idx="minor">
          <a:srgbClr val="DDDD55"/>
        </a:fontRef>
        <a:srgbClr val="DDDD55"/>
      </a:tcTxStyle>
      <a:tcStyle>
        <a:tcBdr/>
      </a:tcStyle>
    </a:firstRow>
  </a:tblStyle>
  <a:tblStyle styleId="{D6B0A444-BE85-4B0B-AF8B-2701F9732221}" styleName="Visme - Light">
    <a:wholeTbl>
      <a:tcTxStyle>
        <a:fontRef idx="minor">
          <a:srgbClr val="818181"/>
        </a:fontRef>
        <a:srgbClr val="818181"/>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DAE4EA"/>
          </a:solidFill>
        </a:fill>
      </a:tcStyle>
    </a:wholeTbl>
    <a:firstRow>
      <a:tcTxStyle b="on">
        <a:fontRef idx="minor">
          <a:srgbClr val="818181"/>
        </a:fontRef>
        <a:srgbClr val="818181"/>
      </a:tcTxStyle>
      <a:tcStyle>
        <a:tcBdr/>
      </a:tcStyle>
    </a:firstRow>
  </a:tblStyle>
  <a:tblStyle styleId="{D801C701-60A8-4CDB-9F91-86469C498BE4}" styleName="Visme - Dark with blue">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717274"/>
          </a:solidFill>
        </a:fill>
      </a:tcStyle>
    </a:wholeTbl>
    <a:firstRow>
      <a:tcTxStyle b="on">
        <a:fontRef idx="minor">
          <a:srgbClr val="FFFFFF"/>
        </a:fontRef>
        <a:srgbClr val="FFFFFF"/>
      </a:tcTxStyle>
      <a:tcStyle>
        <a:tcBdr/>
        <a:fill>
          <a:solidFill>
            <a:srgbClr val="40A0F7"/>
          </a:solidFill>
        </a:fill>
      </a:tcStyle>
    </a:firstRow>
  </a:tblStyle>
  <a:tblStyle styleId="{CB79AEA9-4FA3-4525-A49E-7F1D2E6B107D}" styleName="Visme - Blue with Navy">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3498DB"/>
          </a:solidFill>
        </a:fill>
      </a:tcStyle>
    </a:wholeTbl>
    <a:firstRow>
      <a:tcStyle>
        <a:tcBdr/>
        <a:fill>
          <a:solidFill>
            <a:srgbClr val="343F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07" d="100"/>
          <a:sy n="107"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A429A-90FE-4F33-893D-5F2AADB556A3}" type="datetimeFigureOut">
              <a:rPr lang="en-US"/>
              <a:t>3/18/2022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8AFD9-D5DB-4A47-A4BE-251B4DF1413A}" type="slidenum">
              <a:rPr lang="en-US"/>
              <a:t>‹#›</a:t>
            </a:fld>
            <a:endParaRPr lang="en-US"/>
          </a:p>
        </p:txBody>
      </p:sp>
    </p:spTree>
    <p:extLst>
      <p:ext uri="{BB962C8B-B14F-4D97-AF65-F5344CB8AC3E}">
        <p14:creationId xmlns:p14="http://schemas.microsoft.com/office/powerpoint/2010/main" val="350687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10</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12</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13</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14</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15</a:t>
            </a:fld>
            <a:endParaRPr lang="en-US"/>
          </a:p>
        </p:txBody>
      </p:sp>
    </p:spTree>
    <p:extLst>
      <p:ext uri="{BB962C8B-B14F-4D97-AF65-F5344CB8AC3E}">
        <p14:creationId xmlns:p14="http://schemas.microsoft.com/office/powerpoint/2010/main" val="270429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16</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2</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3</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4</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5</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6</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7</a:t>
            </a:fld>
            <a:endParaRPr lang="en-US"/>
          </a:p>
        </p:txBody>
      </p:sp>
    </p:spTree>
    <p:extLst>
      <p:ext uri="{BB962C8B-B14F-4D97-AF65-F5344CB8AC3E}">
        <p14:creationId xmlns:p14="http://schemas.microsoft.com/office/powerpoint/2010/main" val="3772475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8</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9</a:t>
            </a:fld>
            <a:endParaRPr lang="en-US"/>
          </a:p>
        </p:txBody>
      </p:sp>
    </p:spTree>
    <p:extLst>
      <p:ext uri="{BB962C8B-B14F-4D97-AF65-F5344CB8AC3E}">
        <p14:creationId xmlns:p14="http://schemas.microsoft.com/office/powerpoint/2010/main" val="1743608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Subtitle</a:t>
            </a:r>
          </a:p>
        </p:txBody>
      </p:sp>
      <p:sp>
        <p:nvSpPr>
          <p:cNvPr id="4" name="Date placeholder 3"/>
          <p:cNvSpPr>
            <a:spLocks noGrp="1"/>
          </p:cNvSpPr>
          <p:nvPr>
            <p:ph type="dt" sz="half" idx="10"/>
          </p:nvPr>
        </p:nvSpPr>
        <p:spPr/>
        <p:txBody>
          <a:bodyPr/>
          <a:lstStyle/>
          <a:p>
            <a:fld id="{C035AF70-B75D-4F00-8715-4F6F6913B48F}" type="datetime1">
              <a:rPr lang="en-US" smtClean="0"/>
              <a:t>3/18/2022</a:t>
            </a:fld>
            <a:endParaRPr/>
          </a:p>
        </p:txBody>
      </p:sp>
      <p:sp>
        <p:nvSpPr>
          <p:cNvPr id="5" name="Bottom colontitle 4"/>
          <p:cNvSpPr>
            <a:spLocks noGrp="1"/>
          </p:cNvSpPr>
          <p:nvPr>
            <p:ph type="ftr" sz="quarter" idx="11"/>
          </p:nvPr>
        </p:nvSpPr>
        <p:spPr/>
        <p:txBody>
          <a:bodyPr/>
          <a:lstStyle/>
          <a:p>
            <a:endParaRPr/>
          </a:p>
        </p:txBody>
      </p:sp>
      <p:sp>
        <p:nvSpPr>
          <p:cNvPr id="6" name="Slide number 5"/>
          <p:cNvSpPr>
            <a:spLocks noGrp="1"/>
          </p:cNvSpPr>
          <p:nvPr>
            <p:ph type="sldNum" sz="quarter" idx="12"/>
          </p:nvPr>
        </p:nvSpPr>
        <p:spPr/>
        <p:txBody>
          <a:bodyPr/>
          <a:lstStyle/>
          <a:p>
            <a:fld id="{6CB18C70-803E-428A-BAB3-289BE172EF8D}" type="slidenum">
              <a:rPr smtClean="0"/>
              <a:t>‹#›</a:t>
            </a:fld>
            <a:endParaRPr/>
          </a:p>
        </p:txBody>
      </p:sp>
    </p:spTree>
    <p:extLst>
      <p:ext uri="{BB962C8B-B14F-4D97-AF65-F5344CB8AC3E}">
        <p14:creationId xmlns:p14="http://schemas.microsoft.com/office/powerpoint/2010/main" val="4530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464626-3B2C-4E10-8B74-5CCB8F8684D7}" type="datetime1">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2373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D59B3F-457F-47E9-AAFF-70C290A554A1}" type="datetime1">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59625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32FE4E-3BFE-4AC1-8BC3-3AB54B7CD8AA}" type="datetime1">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97326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C1E0FF-B462-4F2B-B7BE-2764723D4090}" type="datetime1">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803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4162F4-B529-4243-8E64-4BB48486EBA8}" type="datetime1">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69611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3FA80E-286D-4C01-8FC6-8303D1223D64}" type="datetime1">
              <a:rPr lang="en-US" smtClean="0"/>
              <a:t>3/18/2022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414644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8037CE-7349-4B25-B839-D327CD225A81}" type="datetime1">
              <a:rPr lang="en-US" smtClean="0"/>
              <a:t>3/18/2022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285469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4D1A3-0C64-4E73-BDD1-C9A8796E3EF2}" type="datetime1">
              <a:rPr lang="en-US" smtClean="0"/>
              <a:t>3/18/2022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1137004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350C5C-44D4-4085-87E3-F4FF1B72B96C}" type="datetime1">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66009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FA8A8C-1BF8-4D83-AD6D-8634DE714265}" type="datetime1">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77502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BBE42-57C9-4B97-8436-A13A32994521}" type="datetime1">
              <a:rPr lang="en-US" smtClean="0"/>
              <a:t>3/18/2022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943E6-0357-1B40-8726-50F09ABBA837}" type="slidenum">
              <a:rPr lang="en-US" smtClean="0"/>
              <a:pPr/>
              <a:t>‹#›</a:t>
            </a:fld>
            <a:endParaRPr lang="en-US"/>
          </a:p>
        </p:txBody>
      </p:sp>
    </p:spTree>
    <p:extLst>
      <p:ext uri="{BB962C8B-B14F-4D97-AF65-F5344CB8AC3E}">
        <p14:creationId xmlns:p14="http://schemas.microsoft.com/office/powerpoint/2010/main" val="1026902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0508F"/>
        </a:solidFill>
        <a:effectLst/>
      </p:bgPr>
    </p:bg>
    <p:spTree>
      <p:nvGrpSpPr>
        <p:cNvPr id="1" name="Title"/>
        <p:cNvGrpSpPr/>
        <p:nvPr/>
      </p:nvGrpSpPr>
      <p:grpSpPr>
        <a:xfrm>
          <a:off x="0" y="0"/>
          <a:ext cx="0" cy="0"/>
          <a:chOff x="0" y="0"/>
          <a:chExt cx="0" cy="0"/>
        </a:xfrm>
      </p:grpSpPr>
      <p:pic>
        <p:nvPicPr>
          <p:cNvPr id="2" name="image"/>
          <p:cNvPicPr/>
          <p:nvPr/>
        </p:nvPicPr>
        <p:blipFill rotWithShape="1">
          <a:blip r:embed="rId3"/>
          <a:stretch>
            <a:fillRect/>
          </a:stretch>
        </p:blipFill>
        <p:spPr>
          <a:xfrm>
            <a:off x="0" y="0"/>
            <a:ext cx="13011150" cy="2257425"/>
          </a:xfrm>
          <a:prstGeom prst="rect">
            <a:avLst/>
          </a:prstGeom>
        </p:spPr>
      </p:pic>
      <p:sp>
        <p:nvSpPr>
          <p:cNvPr id="3" name="title"/>
          <p:cNvSpPr/>
          <p:nvPr/>
        </p:nvSpPr>
        <p:spPr>
          <a:xfrm>
            <a:off x="1249215" y="2362200"/>
            <a:ext cx="10399860" cy="3143250"/>
          </a:xfrm>
          <a:prstGeom prst="rect">
            <a:avLst/>
          </a:prstGeom>
        </p:spPr>
        <p:txBody>
          <a:bodyPr spcFirstLastPara="0" lIns="0" tIns="0" rIns="0" bIns="0" anchor="t"/>
          <a:lstStyle/>
          <a:p>
            <a:pPr algn="ctr" hangingPunct="0">
              <a:lnSpc>
                <a:spcPct val="83333"/>
              </a:lnSpc>
              <a:spcBef>
                <a:spcPct val="6667"/>
              </a:spcBef>
            </a:pPr>
            <a:r>
              <a:rPr sz="8250">
                <a:solidFill>
                  <a:srgbClr val="FFFFFF"/>
                </a:solidFill>
                <a:latin typeface="Crimson Text"/>
                <a:ea typeface="+mn-ea"/>
                <a:cs typeface="Crimson Text"/>
              </a:rPr>
              <a:t>OC Procurement Alliance</a:t>
            </a:r>
          </a:p>
          <a:p>
            <a:pPr algn="ctr" hangingPunct="0">
              <a:lnSpc>
                <a:spcPct val="83333"/>
              </a:lnSpc>
            </a:pPr>
            <a:r>
              <a:rPr sz="8250">
                <a:solidFill>
                  <a:srgbClr val="FFFFFF"/>
                </a:solidFill>
                <a:latin typeface="Crimson Text"/>
                <a:ea typeface="+mn-ea"/>
                <a:cs typeface="Crimson Text"/>
              </a:rPr>
              <a:t>Kick-Off Meeting</a:t>
            </a:r>
          </a:p>
        </p:txBody>
      </p:sp>
      <p:sp>
        <p:nvSpPr>
          <p:cNvPr id="4" name="title copy"/>
          <p:cNvSpPr/>
          <p:nvPr/>
        </p:nvSpPr>
        <p:spPr>
          <a:xfrm>
            <a:off x="1343025" y="5591175"/>
            <a:ext cx="10267950" cy="1114425"/>
          </a:xfrm>
          <a:prstGeom prst="rect">
            <a:avLst/>
          </a:prstGeom>
        </p:spPr>
        <p:txBody>
          <a:bodyPr spcFirstLastPara="0" lIns="0" tIns="0" rIns="0" bIns="0" anchor="t"/>
          <a:lstStyle/>
          <a:p>
            <a:pPr algn="ctr" hangingPunct="0">
              <a:lnSpc>
                <a:spcPct val="108333"/>
              </a:lnSpc>
            </a:pPr>
            <a:r>
              <a:rPr sz="2250" b="1" spc="75">
                <a:solidFill>
                  <a:srgbClr val="F4A92E"/>
                </a:solidFill>
                <a:latin typeface="Crimson Text"/>
                <a:ea typeface="+mn-ea"/>
                <a:cs typeface="Crimson Text"/>
              </a:rPr>
              <a:t>County Conference Center</a:t>
            </a:r>
          </a:p>
          <a:p>
            <a:pPr algn="ctr" hangingPunct="0">
              <a:lnSpc>
                <a:spcPct val="108333"/>
              </a:lnSpc>
            </a:pPr>
            <a:r>
              <a:rPr sz="2250" b="1" spc="75">
                <a:solidFill>
                  <a:srgbClr val="F4A92E"/>
                </a:solidFill>
                <a:latin typeface="Crimson Text"/>
                <a:ea typeface="+mn-ea"/>
                <a:cs typeface="Crimson Text"/>
              </a:rPr>
              <a:t>County Administration South</a:t>
            </a:r>
          </a:p>
          <a:p>
            <a:pPr algn="ctr" hangingPunct="0">
              <a:lnSpc>
                <a:spcPct val="108333"/>
              </a:lnSpc>
            </a:pPr>
            <a:r>
              <a:rPr sz="2250" b="1" spc="75">
                <a:solidFill>
                  <a:srgbClr val="F4A92E"/>
                </a:solidFill>
                <a:latin typeface="Crimson Text"/>
                <a:ea typeface="+mn-ea"/>
                <a:cs typeface="Crimson Text"/>
              </a:rPr>
              <a:t>March 16, 2022</a:t>
            </a:r>
          </a:p>
        </p:txBody>
      </p:sp>
      <p:pic>
        <p:nvPicPr>
          <p:cNvPr id="5" name="Line-24"/>
          <p:cNvPicPr/>
          <p:nvPr/>
        </p:nvPicPr>
        <p:blipFill rotWithShape="1">
          <a:blip r:embed="rId4"/>
          <a:stretch>
            <a:fillRect/>
          </a:stretch>
        </p:blipFill>
        <p:spPr>
          <a:xfrm rot="-5400000">
            <a:off x="-619125" y="1276350"/>
            <a:ext cx="2978176" cy="342900"/>
          </a:xfrm>
          <a:prstGeom prst="rect">
            <a:avLst/>
          </a:prstGeom>
        </p:spPr>
      </p:pic>
      <p:pic>
        <p:nvPicPr>
          <p:cNvPr id="6" name="Line-24 copy 1"/>
          <p:cNvPicPr/>
          <p:nvPr/>
        </p:nvPicPr>
        <p:blipFill rotWithShape="1">
          <a:blip r:embed="rId5"/>
          <a:stretch>
            <a:fillRect/>
          </a:stretch>
        </p:blipFill>
        <p:spPr>
          <a:xfrm>
            <a:off x="0" y="7049643"/>
            <a:ext cx="13053697" cy="342900"/>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copy 6"/>
        <p:cNvGrpSpPr/>
        <p:nvPr/>
      </p:nvGrpSpPr>
      <p:grpSpPr>
        <a:xfrm>
          <a:off x="0" y="0"/>
          <a:ext cx="0" cy="0"/>
          <a:chOff x="0" y="0"/>
          <a:chExt cx="0" cy="0"/>
        </a:xfrm>
      </p:grpSpPr>
      <p:pic>
        <p:nvPicPr>
          <p:cNvPr id="2" name="image"/>
          <p:cNvPicPr/>
          <p:nvPr/>
        </p:nvPicPr>
        <p:blipFill rotWithShape="1">
          <a:blip r:embed="rId3"/>
          <a:stretch>
            <a:fillRect/>
          </a:stretch>
        </p:blipFill>
        <p:spPr>
          <a:xfrm>
            <a:off x="0" y="0"/>
            <a:ext cx="13011150" cy="2257425"/>
          </a:xfrm>
          <a:prstGeom prst="rect">
            <a:avLst/>
          </a:prstGeom>
        </p:spPr>
      </p:pic>
      <p:sp>
        <p:nvSpPr>
          <p:cNvPr id="3" name="title"/>
          <p:cNvSpPr/>
          <p:nvPr/>
        </p:nvSpPr>
        <p:spPr>
          <a:xfrm>
            <a:off x="1329840" y="783896"/>
            <a:ext cx="10477500" cy="628650"/>
          </a:xfrm>
          <a:prstGeom prst="rect">
            <a:avLst/>
          </a:prstGeom>
        </p:spPr>
        <p:txBody>
          <a:bodyPr spcFirstLastPara="0" lIns="0" tIns="0" rIns="0" bIns="0" anchor="t"/>
          <a:lstStyle/>
          <a:p>
            <a:pPr algn="l" hangingPunct="0">
              <a:lnSpc>
                <a:spcPct val="91667"/>
              </a:lnSpc>
              <a:spcBef>
                <a:spcPct val="3333"/>
              </a:spcBef>
            </a:pPr>
            <a:r>
              <a:rPr sz="4500" b="1">
                <a:solidFill>
                  <a:srgbClr val="FFFFFF"/>
                </a:solidFill>
                <a:latin typeface="Crimson Text"/>
                <a:ea typeface="+mn-ea"/>
                <a:cs typeface="Crimson Text"/>
              </a:rPr>
              <a:t>County Procurement Programs</a:t>
            </a:r>
          </a:p>
        </p:txBody>
      </p:sp>
      <p:pic>
        <p:nvPicPr>
          <p:cNvPr id="4" name="Line-24"/>
          <p:cNvPicPr/>
          <p:nvPr/>
        </p:nvPicPr>
        <p:blipFill rotWithShape="1">
          <a:blip r:embed="rId4"/>
          <a:stretch>
            <a:fillRect/>
          </a:stretch>
        </p:blipFill>
        <p:spPr>
          <a:xfrm rot="-5400000">
            <a:off x="33732" y="623493"/>
            <a:ext cx="1672463" cy="342900"/>
          </a:xfrm>
          <a:prstGeom prst="rect">
            <a:avLst/>
          </a:prstGeom>
        </p:spPr>
      </p:pic>
      <p:pic>
        <p:nvPicPr>
          <p:cNvPr id="5" name="Shape-14 copy 1"/>
          <p:cNvPicPr/>
          <p:nvPr/>
        </p:nvPicPr>
        <p:blipFill rotWithShape="1">
          <a:blip r:embed="rId5"/>
          <a:stretch>
            <a:fillRect/>
          </a:stretch>
        </p:blipFill>
        <p:spPr>
          <a:xfrm flipH="1">
            <a:off x="2455232" y="6819900"/>
            <a:ext cx="10555918" cy="531298"/>
          </a:xfrm>
          <a:prstGeom prst="rect">
            <a:avLst/>
          </a:prstGeom>
        </p:spPr>
      </p:pic>
      <p:pic>
        <p:nvPicPr>
          <p:cNvPr id="6" name="Shape-14"/>
          <p:cNvPicPr/>
          <p:nvPr/>
        </p:nvPicPr>
        <p:blipFill rotWithShape="1">
          <a:blip r:embed="rId6"/>
          <a:stretch>
            <a:fillRect/>
          </a:stretch>
        </p:blipFill>
        <p:spPr>
          <a:xfrm>
            <a:off x="0" y="6741951"/>
            <a:ext cx="10588669" cy="609247"/>
          </a:xfrm>
          <a:prstGeom prst="rect">
            <a:avLst/>
          </a:prstGeom>
        </p:spPr>
      </p:pic>
      <p:sp>
        <p:nvSpPr>
          <p:cNvPr id="7" name="Rectangle 6"/>
          <p:cNvSpPr/>
          <p:nvPr/>
        </p:nvSpPr>
        <p:spPr>
          <a:xfrm>
            <a:off x="1041414" y="2536265"/>
            <a:ext cx="7579233" cy="4629150"/>
          </a:xfrm>
          <a:prstGeom prst="rect">
            <a:avLst/>
          </a:prstGeom>
        </p:spPr>
        <p:txBody>
          <a:bodyPr spcFirstLastPara="0" lIns="95250" tIns="95250" rIns="95250" bIns="0" anchor="t"/>
          <a:lstStyle/>
          <a:p>
            <a:pPr marL="457200" indent="-457200" algn="l" hangingPunct="0">
              <a:lnSpc>
                <a:spcPct val="100000"/>
              </a:lnSpc>
              <a:buClr>
                <a:srgbClr val="1A1A1A"/>
              </a:buClr>
              <a:buFont typeface="Arial" panose="020B0604020202020204" pitchFamily="34" charset="0"/>
              <a:buChar char="•"/>
            </a:pPr>
            <a:r>
              <a:rPr sz="2850" dirty="0">
                <a:solidFill>
                  <a:srgbClr val="1A1A1A"/>
                </a:solidFill>
                <a:latin typeface="Crimson Text"/>
                <a:ea typeface="+mn-ea"/>
                <a:cs typeface="Crimson Text"/>
              </a:rPr>
              <a:t>County Deputy Procurement Agents Program</a:t>
            </a:r>
          </a:p>
          <a:p>
            <a:pPr marL="819150" lvl="1" indent="-361950" hangingPunct="0">
              <a:buClr>
                <a:srgbClr val="1A1A1A"/>
              </a:buClr>
              <a:buFont typeface="Arial" panose="020B0604020202020204" pitchFamily="34" charset="0"/>
              <a:buChar char="•"/>
            </a:pPr>
            <a:r>
              <a:rPr sz="2250" dirty="0">
                <a:solidFill>
                  <a:srgbClr val="1A1A1A"/>
                </a:solidFill>
                <a:latin typeface="Crimson Text"/>
                <a:ea typeface="+mn-ea"/>
                <a:cs typeface="Crimson Text"/>
              </a:rPr>
              <a:t>NIGP Training (</a:t>
            </a:r>
            <a:r>
              <a:rPr lang="en-US" sz="2250" dirty="0">
                <a:solidFill>
                  <a:srgbClr val="1A1A1A"/>
                </a:solidFill>
                <a:latin typeface="Crimson Text"/>
                <a:cs typeface="Crimson Text"/>
              </a:rPr>
              <a:t>10</a:t>
            </a:r>
            <a:r>
              <a:rPr lang="en-US" sz="2250" dirty="0">
                <a:solidFill>
                  <a:srgbClr val="1A1A1A"/>
                </a:solidFill>
                <a:latin typeface="Crimson Text"/>
                <a:ea typeface="+mn-ea"/>
                <a:cs typeface="Crimson Text"/>
              </a:rPr>
              <a:t> Hours</a:t>
            </a:r>
            <a:r>
              <a:rPr sz="2250" dirty="0">
                <a:solidFill>
                  <a:srgbClr val="1A1A1A"/>
                </a:solidFill>
                <a:latin typeface="Crimson Text"/>
                <a:ea typeface="+mn-ea"/>
                <a:cs typeface="Crimson Text"/>
              </a:rPr>
              <a:t>)</a:t>
            </a:r>
          </a:p>
          <a:p>
            <a:pPr marL="819150" lvl="1" indent="-361950" hangingPunct="0">
              <a:buClr>
                <a:srgbClr val="1A1A1A"/>
              </a:buClr>
              <a:buFont typeface="Arial" panose="020B0604020202020204" pitchFamily="34" charset="0"/>
              <a:buChar char="•"/>
            </a:pPr>
            <a:r>
              <a:rPr sz="2250" dirty="0">
                <a:solidFill>
                  <a:srgbClr val="1A1A1A"/>
                </a:solidFill>
                <a:latin typeface="Crimson Text"/>
                <a:ea typeface="+mn-ea"/>
                <a:cs typeface="Crimson Text"/>
              </a:rPr>
              <a:t>Deputization Exam (retest at </a:t>
            </a:r>
            <a:r>
              <a:rPr lang="en-US" sz="2250" dirty="0">
                <a:solidFill>
                  <a:srgbClr val="1A1A1A"/>
                </a:solidFill>
                <a:latin typeface="Crimson Text"/>
                <a:ea typeface="+mn-ea"/>
                <a:cs typeface="Crimson Text"/>
              </a:rPr>
              <a:t>2</a:t>
            </a:r>
            <a:r>
              <a:rPr sz="2250" dirty="0">
                <a:solidFill>
                  <a:srgbClr val="1A1A1A"/>
                </a:solidFill>
                <a:latin typeface="Crimson Text"/>
                <a:ea typeface="+mn-ea"/>
                <a:cs typeface="Crimson Text"/>
              </a:rPr>
              <a:t> years)</a:t>
            </a:r>
          </a:p>
          <a:p>
            <a:pPr marL="819150" lvl="1" indent="-361950" hangingPunct="0">
              <a:buClr>
                <a:srgbClr val="1A1A1A"/>
              </a:buClr>
              <a:buFont typeface="Arial" panose="020B0604020202020204" pitchFamily="34" charset="0"/>
              <a:buChar char="•"/>
            </a:pPr>
            <a:r>
              <a:rPr sz="2250" dirty="0">
                <a:solidFill>
                  <a:srgbClr val="1A1A1A"/>
                </a:solidFill>
                <a:latin typeface="Crimson Text"/>
                <a:ea typeface="+mn-ea"/>
                <a:cs typeface="Crimson Text"/>
              </a:rPr>
              <a:t>Annual Training Requirements </a:t>
            </a:r>
          </a:p>
          <a:p>
            <a:pPr marL="457200" indent="-457200" algn="l" hangingPunct="0">
              <a:lnSpc>
                <a:spcPct val="100000"/>
              </a:lnSpc>
              <a:buClr>
                <a:srgbClr val="1A1A1A"/>
              </a:buClr>
              <a:buFont typeface="Arial" panose="020B0604020202020204" pitchFamily="34" charset="0"/>
              <a:buChar char="•"/>
            </a:pPr>
            <a:r>
              <a:rPr sz="2850" dirty="0">
                <a:solidFill>
                  <a:srgbClr val="1A1A1A"/>
                </a:solidFill>
                <a:latin typeface="Crimson Text"/>
                <a:ea typeface="+mn-ea"/>
                <a:cs typeface="Crimson Text"/>
              </a:rPr>
              <a:t>Procurement Professional Program</a:t>
            </a:r>
          </a:p>
          <a:p>
            <a:pPr marL="819150" lvl="1" indent="-361950" hangingPunct="0">
              <a:buClr>
                <a:srgbClr val="1A1A1A"/>
              </a:buClr>
              <a:buFont typeface="Arial" panose="020B0604020202020204" pitchFamily="34" charset="0"/>
              <a:buChar char="•"/>
            </a:pPr>
            <a:r>
              <a:rPr sz="2250" dirty="0">
                <a:solidFill>
                  <a:srgbClr val="1A1A1A"/>
                </a:solidFill>
                <a:latin typeface="Crimson Text"/>
                <a:ea typeface="+mn-ea"/>
                <a:cs typeface="Crimson Text"/>
              </a:rPr>
              <a:t>Annual Training </a:t>
            </a:r>
          </a:p>
          <a:p>
            <a:pPr marL="819150" lvl="1" indent="-361950" hangingPunct="0">
              <a:buClr>
                <a:srgbClr val="1A1A1A"/>
              </a:buClr>
              <a:buFont typeface="Arial" panose="020B0604020202020204" pitchFamily="34" charset="0"/>
              <a:buChar char="•"/>
            </a:pPr>
            <a:r>
              <a:rPr sz="2250" dirty="0">
                <a:solidFill>
                  <a:srgbClr val="1A1A1A"/>
                </a:solidFill>
                <a:latin typeface="Crimson Text"/>
                <a:ea typeface="+mn-ea"/>
                <a:cs typeface="Crimson Text"/>
              </a:rPr>
              <a:t>Certification</a:t>
            </a:r>
          </a:p>
          <a:p>
            <a:pPr marL="819150" lvl="1" indent="-361950" hangingPunct="0">
              <a:buClr>
                <a:srgbClr val="1A1A1A"/>
              </a:buClr>
              <a:buFont typeface="Arial" panose="020B0604020202020204" pitchFamily="34" charset="0"/>
              <a:buChar char="•"/>
            </a:pPr>
            <a:r>
              <a:rPr sz="2250" dirty="0">
                <a:solidFill>
                  <a:srgbClr val="1A1A1A"/>
                </a:solidFill>
                <a:latin typeface="Crimson Text"/>
                <a:ea typeface="+mn-ea"/>
                <a:cs typeface="Crimson Text"/>
              </a:rPr>
              <a:t>Mentoring</a:t>
            </a:r>
          </a:p>
          <a:p>
            <a:pPr marL="819150" lvl="1" indent="-361950" hangingPunct="0">
              <a:buClr>
                <a:srgbClr val="1A1A1A"/>
              </a:buClr>
              <a:buFont typeface="Arial" panose="020B0604020202020204" pitchFamily="34" charset="0"/>
              <a:buChar char="•"/>
            </a:pPr>
            <a:r>
              <a:rPr sz="2250" dirty="0">
                <a:solidFill>
                  <a:srgbClr val="1A1A1A"/>
                </a:solidFill>
                <a:latin typeface="Crimson Text"/>
                <a:ea typeface="+mn-ea"/>
                <a:cs typeface="Crimson Text"/>
              </a:rPr>
              <a:t>Networking</a:t>
            </a:r>
          </a:p>
          <a:p>
            <a:pPr marL="457200" indent="-457200" algn="l" hangingPunct="0">
              <a:lnSpc>
                <a:spcPct val="100000"/>
              </a:lnSpc>
              <a:buClr>
                <a:srgbClr val="1A1A1A"/>
              </a:buClr>
              <a:buFont typeface="Arial" panose="020B0604020202020204" pitchFamily="34" charset="0"/>
              <a:buChar char="•"/>
            </a:pPr>
            <a:r>
              <a:rPr sz="2850" dirty="0">
                <a:solidFill>
                  <a:srgbClr val="1A1A1A"/>
                </a:solidFill>
                <a:latin typeface="Crimson Text"/>
                <a:ea typeface="+mn-ea"/>
                <a:cs typeface="Crimson Text"/>
              </a:rPr>
              <a:t>Biannual Compliance Reviews </a:t>
            </a:r>
          </a:p>
        </p:txBody>
      </p:sp>
      <p:sp>
        <p:nvSpPr>
          <p:cNvPr id="9" name="Slide Number Placeholder 8"/>
          <p:cNvSpPr>
            <a:spLocks noGrp="1"/>
          </p:cNvSpPr>
          <p:nvPr>
            <p:ph type="sldNum" sz="quarter" idx="12"/>
          </p:nvPr>
        </p:nvSpPr>
        <p:spPr>
          <a:xfrm>
            <a:off x="10877550" y="6819900"/>
            <a:ext cx="2133600" cy="365125"/>
          </a:xfrm>
        </p:spPr>
        <p:txBody>
          <a:bodyPr/>
          <a:lstStyle/>
          <a:p>
            <a:fld id="{6CB18C70-803E-428A-BAB3-289BE172EF8D}" type="slidenum">
              <a:rPr lang="en-US" smtClean="0">
                <a:solidFill>
                  <a:schemeClr val="tx1"/>
                </a:solidFill>
              </a:rPr>
              <a:t>10</a:t>
            </a:fld>
            <a:endParaRPr lang="en-US" dirty="0">
              <a:solidFill>
                <a:schemeClr val="tx1"/>
              </a:solidFill>
            </a:endParaRPr>
          </a:p>
        </p:txBody>
      </p:sp>
    </p:spTree>
    <p:extLst>
      <p:ext uri="{BB962C8B-B14F-4D97-AF65-F5344CB8AC3E}">
        <p14:creationId xmlns:p14="http://schemas.microsoft.com/office/powerpoint/2010/main" val="393002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copy 7"/>
        <p:cNvGrpSpPr/>
        <p:nvPr/>
      </p:nvGrpSpPr>
      <p:grpSpPr>
        <a:xfrm>
          <a:off x="0" y="0"/>
          <a:ext cx="0" cy="0"/>
          <a:chOff x="0" y="0"/>
          <a:chExt cx="0" cy="0"/>
        </a:xfrm>
      </p:grpSpPr>
      <p:pic>
        <p:nvPicPr>
          <p:cNvPr id="2" name="image"/>
          <p:cNvPicPr/>
          <p:nvPr/>
        </p:nvPicPr>
        <p:blipFill rotWithShape="1">
          <a:blip r:embed="rId3"/>
          <a:stretch>
            <a:fillRect/>
          </a:stretch>
        </p:blipFill>
        <p:spPr>
          <a:xfrm>
            <a:off x="0" y="0"/>
            <a:ext cx="13011150" cy="2257425"/>
          </a:xfrm>
          <a:prstGeom prst="rect">
            <a:avLst/>
          </a:prstGeom>
        </p:spPr>
      </p:pic>
      <p:sp>
        <p:nvSpPr>
          <p:cNvPr id="3" name="title"/>
          <p:cNvSpPr/>
          <p:nvPr/>
        </p:nvSpPr>
        <p:spPr>
          <a:xfrm>
            <a:off x="1329840" y="783896"/>
            <a:ext cx="10477500" cy="628650"/>
          </a:xfrm>
          <a:prstGeom prst="rect">
            <a:avLst/>
          </a:prstGeom>
        </p:spPr>
        <p:txBody>
          <a:bodyPr spcFirstLastPara="0" lIns="0" tIns="0" rIns="0" bIns="0" anchor="t"/>
          <a:lstStyle/>
          <a:p>
            <a:pPr algn="l" hangingPunct="0">
              <a:lnSpc>
                <a:spcPct val="91667"/>
              </a:lnSpc>
              <a:spcBef>
                <a:spcPct val="3333"/>
              </a:spcBef>
            </a:pPr>
            <a:r>
              <a:rPr sz="4500" b="1">
                <a:solidFill>
                  <a:srgbClr val="FFFFFF"/>
                </a:solidFill>
                <a:latin typeface="Crimson Text"/>
                <a:ea typeface="+mn-ea"/>
                <a:cs typeface="Crimson Text"/>
              </a:rPr>
              <a:t>Training Calendar</a:t>
            </a:r>
          </a:p>
        </p:txBody>
      </p:sp>
      <p:pic>
        <p:nvPicPr>
          <p:cNvPr id="4" name="Line-24"/>
          <p:cNvPicPr/>
          <p:nvPr/>
        </p:nvPicPr>
        <p:blipFill rotWithShape="1">
          <a:blip r:embed="rId4"/>
          <a:stretch>
            <a:fillRect/>
          </a:stretch>
        </p:blipFill>
        <p:spPr>
          <a:xfrm rot="-5400000">
            <a:off x="33732" y="623493"/>
            <a:ext cx="1672463" cy="342900"/>
          </a:xfrm>
          <a:prstGeom prst="rect">
            <a:avLst/>
          </a:prstGeom>
        </p:spPr>
      </p:pic>
      <p:pic>
        <p:nvPicPr>
          <p:cNvPr id="5" name="Shape-14 copy 1"/>
          <p:cNvPicPr/>
          <p:nvPr/>
        </p:nvPicPr>
        <p:blipFill rotWithShape="1">
          <a:blip r:embed="rId5"/>
          <a:stretch>
            <a:fillRect/>
          </a:stretch>
        </p:blipFill>
        <p:spPr>
          <a:xfrm flipH="1">
            <a:off x="2455232" y="6819900"/>
            <a:ext cx="10555918" cy="531298"/>
          </a:xfrm>
          <a:prstGeom prst="rect">
            <a:avLst/>
          </a:prstGeom>
        </p:spPr>
      </p:pic>
      <p:pic>
        <p:nvPicPr>
          <p:cNvPr id="6" name="Shape-14"/>
          <p:cNvPicPr/>
          <p:nvPr/>
        </p:nvPicPr>
        <p:blipFill rotWithShape="1">
          <a:blip r:embed="rId6"/>
          <a:stretch>
            <a:fillRect/>
          </a:stretch>
        </p:blipFill>
        <p:spPr>
          <a:xfrm>
            <a:off x="0" y="6741951"/>
            <a:ext cx="10588669" cy="609247"/>
          </a:xfrm>
          <a:prstGeom prst="rect">
            <a:avLst/>
          </a:prstGeom>
        </p:spPr>
      </p:pic>
      <p:pic>
        <p:nvPicPr>
          <p:cNvPr id="7" name="image"/>
          <p:cNvPicPr/>
          <p:nvPr/>
        </p:nvPicPr>
        <p:blipFill rotWithShape="1">
          <a:blip r:embed="rId7"/>
          <a:stretch>
            <a:fillRect/>
          </a:stretch>
        </p:blipFill>
        <p:spPr>
          <a:xfrm>
            <a:off x="475488" y="2266950"/>
            <a:ext cx="6178288" cy="4864100"/>
          </a:xfrm>
          <a:prstGeom prst="rect">
            <a:avLst/>
          </a:prstGeom>
        </p:spPr>
      </p:pic>
      <p:pic>
        <p:nvPicPr>
          <p:cNvPr id="8" name="image"/>
          <p:cNvPicPr/>
          <p:nvPr/>
        </p:nvPicPr>
        <p:blipFill rotWithShape="1">
          <a:blip r:embed="rId8"/>
          <a:stretch>
            <a:fillRect/>
          </a:stretch>
        </p:blipFill>
        <p:spPr>
          <a:xfrm>
            <a:off x="6654084" y="2266950"/>
            <a:ext cx="5943600" cy="4864100"/>
          </a:xfrm>
          <a:prstGeom prst="rect">
            <a:avLst/>
          </a:prstGeom>
        </p:spPr>
      </p:pic>
      <p:sp>
        <p:nvSpPr>
          <p:cNvPr id="10" name="Slide Number Placeholder 9"/>
          <p:cNvSpPr>
            <a:spLocks noGrp="1"/>
          </p:cNvSpPr>
          <p:nvPr>
            <p:ph type="sldNum" sz="quarter" idx="12"/>
          </p:nvPr>
        </p:nvSpPr>
        <p:spPr>
          <a:xfrm>
            <a:off x="10877550" y="6819900"/>
            <a:ext cx="2133600" cy="365125"/>
          </a:xfrm>
        </p:spPr>
        <p:txBody>
          <a:bodyPr/>
          <a:lstStyle/>
          <a:p>
            <a:fld id="{6CB18C70-803E-428A-BAB3-289BE172EF8D}"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393002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copy 8"/>
        <p:cNvGrpSpPr/>
        <p:nvPr/>
      </p:nvGrpSpPr>
      <p:grpSpPr>
        <a:xfrm>
          <a:off x="0" y="0"/>
          <a:ext cx="0" cy="0"/>
          <a:chOff x="0" y="0"/>
          <a:chExt cx="0" cy="0"/>
        </a:xfrm>
      </p:grpSpPr>
      <p:pic>
        <p:nvPicPr>
          <p:cNvPr id="2" name="image"/>
          <p:cNvPicPr/>
          <p:nvPr/>
        </p:nvPicPr>
        <p:blipFill rotWithShape="1">
          <a:blip r:embed="rId3"/>
          <a:stretch>
            <a:fillRect/>
          </a:stretch>
        </p:blipFill>
        <p:spPr>
          <a:xfrm>
            <a:off x="0" y="0"/>
            <a:ext cx="13011150" cy="2257425"/>
          </a:xfrm>
          <a:prstGeom prst="rect">
            <a:avLst/>
          </a:prstGeom>
        </p:spPr>
      </p:pic>
      <p:sp>
        <p:nvSpPr>
          <p:cNvPr id="3" name="title"/>
          <p:cNvSpPr/>
          <p:nvPr/>
        </p:nvSpPr>
        <p:spPr>
          <a:xfrm>
            <a:off x="1329840" y="783896"/>
            <a:ext cx="10477500" cy="628650"/>
          </a:xfrm>
          <a:prstGeom prst="rect">
            <a:avLst/>
          </a:prstGeom>
        </p:spPr>
        <p:txBody>
          <a:bodyPr spcFirstLastPara="0" lIns="0" tIns="0" rIns="0" bIns="0" anchor="t"/>
          <a:lstStyle/>
          <a:p>
            <a:pPr algn="l" hangingPunct="0">
              <a:lnSpc>
                <a:spcPct val="91667"/>
              </a:lnSpc>
              <a:spcBef>
                <a:spcPct val="3333"/>
              </a:spcBef>
            </a:pPr>
            <a:r>
              <a:rPr sz="4500" b="1">
                <a:solidFill>
                  <a:srgbClr val="FFFFFF"/>
                </a:solidFill>
                <a:latin typeface="Crimson Text"/>
                <a:ea typeface="+mn-ea"/>
                <a:cs typeface="Crimson Text"/>
              </a:rPr>
              <a:t>County Procurement Programs</a:t>
            </a:r>
          </a:p>
        </p:txBody>
      </p:sp>
      <p:pic>
        <p:nvPicPr>
          <p:cNvPr id="4" name="Line-24"/>
          <p:cNvPicPr/>
          <p:nvPr/>
        </p:nvPicPr>
        <p:blipFill rotWithShape="1">
          <a:blip r:embed="rId4"/>
          <a:stretch>
            <a:fillRect/>
          </a:stretch>
        </p:blipFill>
        <p:spPr>
          <a:xfrm rot="-5400000">
            <a:off x="33732" y="623493"/>
            <a:ext cx="1672463" cy="342900"/>
          </a:xfrm>
          <a:prstGeom prst="rect">
            <a:avLst/>
          </a:prstGeom>
        </p:spPr>
      </p:pic>
      <p:pic>
        <p:nvPicPr>
          <p:cNvPr id="5" name="Shape-14 copy 1"/>
          <p:cNvPicPr/>
          <p:nvPr/>
        </p:nvPicPr>
        <p:blipFill rotWithShape="1">
          <a:blip r:embed="rId5"/>
          <a:stretch>
            <a:fillRect/>
          </a:stretch>
        </p:blipFill>
        <p:spPr>
          <a:xfrm flipH="1">
            <a:off x="2455232" y="6821649"/>
            <a:ext cx="10555918" cy="531298"/>
          </a:xfrm>
          <a:prstGeom prst="rect">
            <a:avLst/>
          </a:prstGeom>
        </p:spPr>
      </p:pic>
      <p:pic>
        <p:nvPicPr>
          <p:cNvPr id="6" name="Shape-14"/>
          <p:cNvPicPr/>
          <p:nvPr/>
        </p:nvPicPr>
        <p:blipFill rotWithShape="1">
          <a:blip r:embed="rId6"/>
          <a:stretch>
            <a:fillRect/>
          </a:stretch>
        </p:blipFill>
        <p:spPr>
          <a:xfrm>
            <a:off x="0" y="6743700"/>
            <a:ext cx="10588669" cy="609247"/>
          </a:xfrm>
          <a:prstGeom prst="rect">
            <a:avLst/>
          </a:prstGeom>
        </p:spPr>
      </p:pic>
      <p:sp>
        <p:nvSpPr>
          <p:cNvPr id="7" name="Rectangle 6"/>
          <p:cNvSpPr/>
          <p:nvPr/>
        </p:nvSpPr>
        <p:spPr>
          <a:xfrm>
            <a:off x="1041414" y="2704747"/>
            <a:ext cx="7707249" cy="4648200"/>
          </a:xfrm>
          <a:prstGeom prst="rect">
            <a:avLst/>
          </a:prstGeom>
        </p:spPr>
        <p:txBody>
          <a:bodyPr spcFirstLastPara="0" lIns="95250" tIns="95250" rIns="95250" bIns="0" anchor="t"/>
          <a:lstStyle/>
          <a:p>
            <a:pPr marL="457200" indent="-457200" algn="l" hangingPunct="0">
              <a:lnSpc>
                <a:spcPct val="75000"/>
              </a:lnSpc>
              <a:spcBef>
                <a:spcPct val="10000"/>
              </a:spcBef>
              <a:buClr>
                <a:srgbClr val="1A1A1A"/>
              </a:buClr>
              <a:buFont typeface="Arial" panose="020B0604020202020204" pitchFamily="34" charset="0"/>
              <a:buChar char="•"/>
            </a:pPr>
            <a:r>
              <a:rPr sz="3000" dirty="0">
                <a:solidFill>
                  <a:srgbClr val="1A1A1A"/>
                </a:solidFill>
                <a:latin typeface="Crimson Text"/>
                <a:ea typeface="+mn-ea"/>
                <a:cs typeface="Crimson Text"/>
              </a:rPr>
              <a:t>County Preference Program</a:t>
            </a:r>
          </a:p>
          <a:p>
            <a:pPr marL="838200" lvl="1" indent="-381000" hangingPunct="0">
              <a:lnSpc>
                <a:spcPct val="75000"/>
              </a:lnSpc>
              <a:buClr>
                <a:srgbClr val="1A1A1A"/>
              </a:buClr>
              <a:buFont typeface="Arial" panose="020B0604020202020204" pitchFamily="34" charset="0"/>
              <a:buChar char="•"/>
            </a:pPr>
            <a:r>
              <a:rPr sz="2250" dirty="0">
                <a:solidFill>
                  <a:srgbClr val="1A1A1A"/>
                </a:solidFill>
                <a:latin typeface="Crimson Text"/>
                <a:ea typeface="+mn-ea"/>
                <a:cs typeface="Crimson Text"/>
              </a:rPr>
              <a:t>Disabled Veteran Business Enterprise (DVBE)</a:t>
            </a:r>
          </a:p>
          <a:p>
            <a:pPr marL="838200" lvl="1" indent="-381000" hangingPunct="0">
              <a:lnSpc>
                <a:spcPct val="75000"/>
              </a:lnSpc>
              <a:buClr>
                <a:srgbClr val="1A1A1A"/>
              </a:buClr>
              <a:buFont typeface="Arial" panose="020B0604020202020204" pitchFamily="34" charset="0"/>
              <a:buChar char="•"/>
            </a:pPr>
            <a:r>
              <a:rPr sz="2250" dirty="0">
                <a:solidFill>
                  <a:srgbClr val="1A1A1A"/>
                </a:solidFill>
                <a:latin typeface="Crimson Text"/>
                <a:ea typeface="+mn-ea"/>
                <a:cs typeface="Crimson Text"/>
              </a:rPr>
              <a:t>Local Small Business (LSB)</a:t>
            </a:r>
          </a:p>
          <a:p>
            <a:pPr algn="l" hangingPunct="0">
              <a:lnSpc>
                <a:spcPct val="75000"/>
              </a:lnSpc>
            </a:pPr>
            <a:endParaRPr sz="2250" dirty="0">
              <a:solidFill>
                <a:srgbClr val="1A1A1A"/>
              </a:solidFill>
              <a:latin typeface="Crimson Text"/>
              <a:ea typeface="+mn-ea"/>
              <a:cs typeface="Crimson Text"/>
            </a:endParaRPr>
          </a:p>
          <a:p>
            <a:pPr marL="457200" indent="-457200" algn="l" hangingPunct="0">
              <a:lnSpc>
                <a:spcPct val="75000"/>
              </a:lnSpc>
              <a:buClr>
                <a:srgbClr val="1A1A1A"/>
              </a:buClr>
              <a:buFont typeface="Arial" panose="020B0604020202020204" pitchFamily="34" charset="0"/>
              <a:buChar char="•"/>
            </a:pPr>
            <a:r>
              <a:rPr sz="3000" dirty="0">
                <a:solidFill>
                  <a:srgbClr val="1A1A1A"/>
                </a:solidFill>
                <a:latin typeface="Crimson Text"/>
                <a:ea typeface="+mn-ea"/>
                <a:cs typeface="Crimson Text"/>
              </a:rPr>
              <a:t>Vendor Outreach Program</a:t>
            </a:r>
          </a:p>
          <a:p>
            <a:pPr marL="838200" lvl="1" indent="-381000" hangingPunct="0">
              <a:lnSpc>
                <a:spcPct val="75000"/>
              </a:lnSpc>
              <a:buClr>
                <a:srgbClr val="1A1A1A"/>
              </a:buClr>
              <a:buFont typeface="Arial" panose="020B0604020202020204" pitchFamily="34" charset="0"/>
              <a:buChar char="•"/>
            </a:pPr>
            <a:r>
              <a:rPr sz="2250" dirty="0">
                <a:solidFill>
                  <a:srgbClr val="1A1A1A"/>
                </a:solidFill>
                <a:latin typeface="Crimson Text"/>
                <a:ea typeface="+mn-ea"/>
                <a:cs typeface="Crimson Text"/>
              </a:rPr>
              <a:t>Vendor Information Day</a:t>
            </a:r>
          </a:p>
          <a:p>
            <a:pPr marL="838200" lvl="1" indent="-381000" hangingPunct="0">
              <a:lnSpc>
                <a:spcPct val="75000"/>
              </a:lnSpc>
              <a:buClr>
                <a:srgbClr val="1A1A1A"/>
              </a:buClr>
              <a:buFont typeface="Arial" panose="020B0604020202020204" pitchFamily="34" charset="0"/>
              <a:buChar char="•"/>
            </a:pPr>
            <a:r>
              <a:rPr sz="2250" dirty="0">
                <a:solidFill>
                  <a:srgbClr val="1A1A1A"/>
                </a:solidFill>
                <a:latin typeface="Crimson Text"/>
                <a:ea typeface="+mn-ea"/>
                <a:cs typeface="Crimson Text"/>
              </a:rPr>
              <a:t>Association / Trade Organization Events</a:t>
            </a:r>
          </a:p>
          <a:p>
            <a:pPr algn="l" hangingPunct="0">
              <a:lnSpc>
                <a:spcPct val="75000"/>
              </a:lnSpc>
            </a:pPr>
            <a:endParaRPr sz="2250" dirty="0">
              <a:solidFill>
                <a:srgbClr val="1A1A1A"/>
              </a:solidFill>
              <a:latin typeface="Crimson Text"/>
              <a:ea typeface="+mn-ea"/>
              <a:cs typeface="Crimson Text"/>
            </a:endParaRPr>
          </a:p>
          <a:p>
            <a:pPr marL="457200" indent="-457200" algn="l" hangingPunct="0">
              <a:lnSpc>
                <a:spcPct val="75000"/>
              </a:lnSpc>
              <a:buClr>
                <a:srgbClr val="1A1A1A"/>
              </a:buClr>
              <a:buFont typeface="Arial" panose="020B0604020202020204" pitchFamily="34" charset="0"/>
              <a:buChar char="•"/>
            </a:pPr>
            <a:r>
              <a:rPr sz="3000" dirty="0">
                <a:solidFill>
                  <a:srgbClr val="1A1A1A"/>
                </a:solidFill>
                <a:latin typeface="Crimson Text"/>
                <a:ea typeface="+mn-ea"/>
                <a:cs typeface="Crimson Text"/>
              </a:rPr>
              <a:t>Vendor Outreach Networking Event</a:t>
            </a:r>
          </a:p>
          <a:p>
            <a:pPr marL="838200" lvl="1" indent="-381000" hangingPunct="0">
              <a:lnSpc>
                <a:spcPct val="75000"/>
              </a:lnSpc>
              <a:buClr>
                <a:srgbClr val="1A1A1A"/>
              </a:buClr>
              <a:buFont typeface="Arial" panose="020B0604020202020204" pitchFamily="34" charset="0"/>
              <a:buChar char="•"/>
            </a:pPr>
            <a:r>
              <a:rPr sz="2250" dirty="0">
                <a:solidFill>
                  <a:srgbClr val="1A1A1A"/>
                </a:solidFill>
                <a:latin typeface="Crimson Text"/>
                <a:ea typeface="+mn-ea"/>
                <a:cs typeface="Crimson Text"/>
              </a:rPr>
              <a:t>Thursday, May 19th </a:t>
            </a:r>
          </a:p>
          <a:p>
            <a:pPr marL="838200" lvl="1" indent="-381000" hangingPunct="0">
              <a:lnSpc>
                <a:spcPct val="75000"/>
              </a:lnSpc>
              <a:buClr>
                <a:srgbClr val="1A1A1A"/>
              </a:buClr>
              <a:buFont typeface="Arial" panose="020B0604020202020204" pitchFamily="34" charset="0"/>
              <a:buChar char="•"/>
            </a:pPr>
            <a:r>
              <a:rPr sz="2250" dirty="0">
                <a:solidFill>
                  <a:srgbClr val="1A1A1A"/>
                </a:solidFill>
                <a:latin typeface="Crimson Text"/>
                <a:ea typeface="+mn-ea"/>
                <a:cs typeface="Crimson Text"/>
              </a:rPr>
              <a:t>Vendors / Agencies Showcase Walk Through</a:t>
            </a:r>
          </a:p>
          <a:p>
            <a:pPr marL="838200" lvl="1" indent="-381000" hangingPunct="0">
              <a:lnSpc>
                <a:spcPct val="75000"/>
              </a:lnSpc>
              <a:buClr>
                <a:srgbClr val="1A1A1A"/>
              </a:buClr>
              <a:buFont typeface="Arial" panose="020B0604020202020204" pitchFamily="34" charset="0"/>
              <a:buChar char="•"/>
            </a:pPr>
            <a:r>
              <a:rPr sz="2250" dirty="0">
                <a:solidFill>
                  <a:srgbClr val="1A1A1A"/>
                </a:solidFill>
                <a:latin typeface="Crimson Text"/>
                <a:ea typeface="+mn-ea"/>
                <a:cs typeface="Crimson Text"/>
              </a:rPr>
              <a:t>Food Trucks</a:t>
            </a:r>
          </a:p>
        </p:txBody>
      </p:sp>
      <p:sp>
        <p:nvSpPr>
          <p:cNvPr id="9" name="Slide Number Placeholder 8"/>
          <p:cNvSpPr>
            <a:spLocks noGrp="1"/>
          </p:cNvSpPr>
          <p:nvPr>
            <p:ph type="sldNum" sz="quarter" idx="12"/>
          </p:nvPr>
        </p:nvSpPr>
        <p:spPr>
          <a:xfrm>
            <a:off x="10877550" y="6821649"/>
            <a:ext cx="2133600" cy="365125"/>
          </a:xfrm>
        </p:spPr>
        <p:txBody>
          <a:bodyPr/>
          <a:lstStyle/>
          <a:p>
            <a:fld id="{6CB18C70-803E-428A-BAB3-289BE172EF8D}" type="slidenum">
              <a:rPr lang="en-US" smtClean="0">
                <a:solidFill>
                  <a:schemeClr val="tx1"/>
                </a:solidFill>
              </a:rPr>
              <a:t>12</a:t>
            </a:fld>
            <a:endParaRPr lang="en-US" dirty="0">
              <a:solidFill>
                <a:schemeClr val="tx1"/>
              </a:solidFill>
            </a:endParaRPr>
          </a:p>
        </p:txBody>
      </p:sp>
    </p:spTree>
    <p:extLst>
      <p:ext uri="{BB962C8B-B14F-4D97-AF65-F5344CB8AC3E}">
        <p14:creationId xmlns:p14="http://schemas.microsoft.com/office/powerpoint/2010/main" val="3930024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copy 9"/>
        <p:cNvGrpSpPr/>
        <p:nvPr/>
      </p:nvGrpSpPr>
      <p:grpSpPr>
        <a:xfrm>
          <a:off x="0" y="0"/>
          <a:ext cx="0" cy="0"/>
          <a:chOff x="0" y="0"/>
          <a:chExt cx="0" cy="0"/>
        </a:xfrm>
      </p:grpSpPr>
      <p:pic>
        <p:nvPicPr>
          <p:cNvPr id="2" name="image"/>
          <p:cNvPicPr/>
          <p:nvPr/>
        </p:nvPicPr>
        <p:blipFill rotWithShape="1">
          <a:blip r:embed="rId3"/>
          <a:stretch>
            <a:fillRect/>
          </a:stretch>
        </p:blipFill>
        <p:spPr>
          <a:xfrm>
            <a:off x="0" y="0"/>
            <a:ext cx="13011150" cy="2257425"/>
          </a:xfrm>
          <a:prstGeom prst="rect">
            <a:avLst/>
          </a:prstGeom>
        </p:spPr>
      </p:pic>
      <p:sp>
        <p:nvSpPr>
          <p:cNvPr id="3" name="title"/>
          <p:cNvSpPr/>
          <p:nvPr/>
        </p:nvSpPr>
        <p:spPr>
          <a:xfrm>
            <a:off x="1329840" y="783896"/>
            <a:ext cx="10477500" cy="628650"/>
          </a:xfrm>
          <a:prstGeom prst="rect">
            <a:avLst/>
          </a:prstGeom>
        </p:spPr>
        <p:txBody>
          <a:bodyPr spcFirstLastPara="0" lIns="0" tIns="0" rIns="0" bIns="0" anchor="t"/>
          <a:lstStyle/>
          <a:p>
            <a:pPr algn="l" hangingPunct="0">
              <a:lnSpc>
                <a:spcPct val="91667"/>
              </a:lnSpc>
              <a:spcBef>
                <a:spcPct val="3333"/>
              </a:spcBef>
            </a:pPr>
            <a:r>
              <a:rPr sz="4500" b="1">
                <a:solidFill>
                  <a:srgbClr val="FFFFFF"/>
                </a:solidFill>
                <a:latin typeface="Crimson Text"/>
                <a:ea typeface="+mn-ea"/>
                <a:cs typeface="Crimson Text"/>
              </a:rPr>
              <a:t>Vendor Outreach Networking Event</a:t>
            </a:r>
          </a:p>
        </p:txBody>
      </p:sp>
      <p:pic>
        <p:nvPicPr>
          <p:cNvPr id="4" name="Line-24"/>
          <p:cNvPicPr/>
          <p:nvPr/>
        </p:nvPicPr>
        <p:blipFill rotWithShape="1">
          <a:blip r:embed="rId4"/>
          <a:stretch>
            <a:fillRect/>
          </a:stretch>
        </p:blipFill>
        <p:spPr>
          <a:xfrm rot="-5400000">
            <a:off x="33732" y="623493"/>
            <a:ext cx="1672463" cy="342900"/>
          </a:xfrm>
          <a:prstGeom prst="rect">
            <a:avLst/>
          </a:prstGeom>
        </p:spPr>
      </p:pic>
      <p:pic>
        <p:nvPicPr>
          <p:cNvPr id="5" name="Shape-14 copy 1"/>
          <p:cNvPicPr/>
          <p:nvPr/>
        </p:nvPicPr>
        <p:blipFill rotWithShape="1">
          <a:blip r:embed="rId5"/>
          <a:stretch>
            <a:fillRect/>
          </a:stretch>
        </p:blipFill>
        <p:spPr>
          <a:xfrm flipH="1">
            <a:off x="2455232" y="6821649"/>
            <a:ext cx="10555918" cy="531298"/>
          </a:xfrm>
          <a:prstGeom prst="rect">
            <a:avLst/>
          </a:prstGeom>
        </p:spPr>
      </p:pic>
      <p:pic>
        <p:nvPicPr>
          <p:cNvPr id="6" name="Shape-14"/>
          <p:cNvPicPr/>
          <p:nvPr/>
        </p:nvPicPr>
        <p:blipFill rotWithShape="1">
          <a:blip r:embed="rId6"/>
          <a:stretch>
            <a:fillRect/>
          </a:stretch>
        </p:blipFill>
        <p:spPr>
          <a:xfrm>
            <a:off x="0" y="6743700"/>
            <a:ext cx="10588669" cy="609247"/>
          </a:xfrm>
          <a:prstGeom prst="rect">
            <a:avLst/>
          </a:prstGeom>
        </p:spPr>
      </p:pic>
      <p:sp>
        <p:nvSpPr>
          <p:cNvPr id="8" name="Slide Number Placeholder 7"/>
          <p:cNvSpPr>
            <a:spLocks noGrp="1"/>
          </p:cNvSpPr>
          <p:nvPr>
            <p:ph type="sldNum" sz="quarter" idx="12"/>
          </p:nvPr>
        </p:nvSpPr>
        <p:spPr>
          <a:xfrm>
            <a:off x="10877550" y="6821649"/>
            <a:ext cx="2133600" cy="365125"/>
          </a:xfrm>
        </p:spPr>
        <p:txBody>
          <a:bodyPr/>
          <a:lstStyle/>
          <a:p>
            <a:fld id="{6CB18C70-803E-428A-BAB3-289BE172EF8D}" type="slidenum">
              <a:rPr lang="en-US" smtClean="0">
                <a:solidFill>
                  <a:schemeClr val="tx1"/>
                </a:solidFill>
              </a:rPr>
              <a:t>13</a:t>
            </a:fld>
            <a:endParaRPr lang="en-US" dirty="0">
              <a:solidFill>
                <a:schemeClr val="tx1"/>
              </a:solidFill>
            </a:endParaRPr>
          </a:p>
        </p:txBody>
      </p:sp>
      <p:pic>
        <p:nvPicPr>
          <p:cNvPr id="9" name="Picture 8"/>
          <p:cNvPicPr>
            <a:picLocks noChangeAspect="1"/>
          </p:cNvPicPr>
          <p:nvPr/>
        </p:nvPicPr>
        <p:blipFill rotWithShape="1">
          <a:blip r:embed="rId7"/>
          <a:srcRect r="9338" b="57598"/>
          <a:stretch/>
        </p:blipFill>
        <p:spPr>
          <a:xfrm>
            <a:off x="3227831" y="2335374"/>
            <a:ext cx="6275397" cy="4536270"/>
          </a:xfrm>
          <a:prstGeom prst="rect">
            <a:avLst/>
          </a:prstGeom>
          <a:ln w="28575">
            <a:solidFill>
              <a:schemeClr val="tx2"/>
            </a:solidFill>
          </a:ln>
        </p:spPr>
      </p:pic>
      <p:pic>
        <p:nvPicPr>
          <p:cNvPr id="10" name="Picture 9"/>
          <p:cNvPicPr>
            <a:picLocks noChangeAspect="1"/>
          </p:cNvPicPr>
          <p:nvPr/>
        </p:nvPicPr>
        <p:blipFill rotWithShape="1">
          <a:blip r:embed="rId7"/>
          <a:srcRect l="57469" t="83174"/>
          <a:stretch/>
        </p:blipFill>
        <p:spPr>
          <a:xfrm>
            <a:off x="6667989" y="5138057"/>
            <a:ext cx="2835239" cy="1733587"/>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copy 10"/>
        <p:cNvGrpSpPr/>
        <p:nvPr/>
      </p:nvGrpSpPr>
      <p:grpSpPr>
        <a:xfrm>
          <a:off x="0" y="0"/>
          <a:ext cx="0" cy="0"/>
          <a:chOff x="0" y="0"/>
          <a:chExt cx="0" cy="0"/>
        </a:xfrm>
      </p:grpSpPr>
      <p:pic>
        <p:nvPicPr>
          <p:cNvPr id="2" name="image"/>
          <p:cNvPicPr/>
          <p:nvPr/>
        </p:nvPicPr>
        <p:blipFill rotWithShape="1">
          <a:blip r:embed="rId3"/>
          <a:stretch>
            <a:fillRect/>
          </a:stretch>
        </p:blipFill>
        <p:spPr>
          <a:xfrm>
            <a:off x="0" y="0"/>
            <a:ext cx="13011150" cy="2257425"/>
          </a:xfrm>
          <a:prstGeom prst="rect">
            <a:avLst/>
          </a:prstGeom>
        </p:spPr>
      </p:pic>
      <p:sp>
        <p:nvSpPr>
          <p:cNvPr id="3" name="title"/>
          <p:cNvSpPr/>
          <p:nvPr/>
        </p:nvSpPr>
        <p:spPr>
          <a:xfrm>
            <a:off x="1329840" y="783896"/>
            <a:ext cx="10477500" cy="628650"/>
          </a:xfrm>
          <a:prstGeom prst="rect">
            <a:avLst/>
          </a:prstGeom>
        </p:spPr>
        <p:txBody>
          <a:bodyPr spcFirstLastPara="0" lIns="0" tIns="0" rIns="0" bIns="0" anchor="t"/>
          <a:lstStyle/>
          <a:p>
            <a:pPr algn="l" hangingPunct="0">
              <a:lnSpc>
                <a:spcPct val="91667"/>
              </a:lnSpc>
              <a:spcBef>
                <a:spcPct val="3333"/>
              </a:spcBef>
            </a:pPr>
            <a:r>
              <a:rPr sz="4500" b="1">
                <a:solidFill>
                  <a:srgbClr val="FFFFFF"/>
                </a:solidFill>
                <a:latin typeface="Crimson Text"/>
                <a:ea typeface="+mn-ea"/>
                <a:cs typeface="Crimson Text"/>
              </a:rPr>
              <a:t>Next Steps</a:t>
            </a:r>
          </a:p>
        </p:txBody>
      </p:sp>
      <p:pic>
        <p:nvPicPr>
          <p:cNvPr id="4" name="Line-24"/>
          <p:cNvPicPr/>
          <p:nvPr/>
        </p:nvPicPr>
        <p:blipFill rotWithShape="1">
          <a:blip r:embed="rId4"/>
          <a:stretch>
            <a:fillRect/>
          </a:stretch>
        </p:blipFill>
        <p:spPr>
          <a:xfrm rot="-5400000">
            <a:off x="33732" y="623493"/>
            <a:ext cx="1672463" cy="342900"/>
          </a:xfrm>
          <a:prstGeom prst="rect">
            <a:avLst/>
          </a:prstGeom>
        </p:spPr>
      </p:pic>
      <p:pic>
        <p:nvPicPr>
          <p:cNvPr id="5" name="Shape-14 copy 1"/>
          <p:cNvPicPr/>
          <p:nvPr/>
        </p:nvPicPr>
        <p:blipFill rotWithShape="1">
          <a:blip r:embed="rId5"/>
          <a:stretch>
            <a:fillRect/>
          </a:stretch>
        </p:blipFill>
        <p:spPr>
          <a:xfrm flipH="1">
            <a:off x="2455232" y="6819900"/>
            <a:ext cx="10555918" cy="531298"/>
          </a:xfrm>
          <a:prstGeom prst="rect">
            <a:avLst/>
          </a:prstGeom>
        </p:spPr>
      </p:pic>
      <p:pic>
        <p:nvPicPr>
          <p:cNvPr id="6" name="Shape-14"/>
          <p:cNvPicPr/>
          <p:nvPr/>
        </p:nvPicPr>
        <p:blipFill rotWithShape="1">
          <a:blip r:embed="rId6"/>
          <a:stretch>
            <a:fillRect/>
          </a:stretch>
        </p:blipFill>
        <p:spPr>
          <a:xfrm>
            <a:off x="0" y="6741951"/>
            <a:ext cx="10588669" cy="609247"/>
          </a:xfrm>
          <a:prstGeom prst="rect">
            <a:avLst/>
          </a:prstGeom>
        </p:spPr>
      </p:pic>
      <p:sp>
        <p:nvSpPr>
          <p:cNvPr id="7" name="Rectangle 6"/>
          <p:cNvSpPr/>
          <p:nvPr/>
        </p:nvSpPr>
        <p:spPr>
          <a:xfrm>
            <a:off x="1041414" y="2335374"/>
            <a:ext cx="7990713" cy="3173730"/>
          </a:xfrm>
          <a:prstGeom prst="rect">
            <a:avLst/>
          </a:prstGeom>
        </p:spPr>
        <p:txBody>
          <a:bodyPr spcFirstLastPara="0" lIns="95250" tIns="95250" rIns="95250" bIns="0" anchor="t"/>
          <a:lstStyle/>
          <a:p>
            <a:pPr marL="457200" indent="-457200" algn="l" hangingPunct="0">
              <a:lnSpc>
                <a:spcPct val="75000"/>
              </a:lnSpc>
              <a:spcBef>
                <a:spcPct val="10000"/>
              </a:spcBef>
              <a:buClr>
                <a:srgbClr val="1A1A1A"/>
              </a:buClr>
              <a:buFont typeface="Arial" panose="020B0604020202020204" pitchFamily="34" charset="0"/>
              <a:buChar char="•"/>
            </a:pPr>
            <a:endParaRPr lang="en-US" sz="3000" dirty="0">
              <a:solidFill>
                <a:srgbClr val="1A1A1A"/>
              </a:solidFill>
              <a:latin typeface="Crimson Text"/>
              <a:ea typeface="+mn-ea"/>
              <a:cs typeface="Crimson Text"/>
            </a:endParaRPr>
          </a:p>
          <a:p>
            <a:pPr marL="457200" indent="-457200" algn="ctr" hangingPunct="0">
              <a:lnSpc>
                <a:spcPct val="75000"/>
              </a:lnSpc>
              <a:spcBef>
                <a:spcPct val="10000"/>
              </a:spcBef>
              <a:buClr>
                <a:srgbClr val="1A1A1A"/>
              </a:buClr>
              <a:buFont typeface="Arial" panose="020B0604020202020204" pitchFamily="34" charset="0"/>
              <a:buChar char="•"/>
            </a:pPr>
            <a:endParaRPr lang="en-US" sz="3000" dirty="0">
              <a:solidFill>
                <a:srgbClr val="1A1A1A"/>
              </a:solidFill>
              <a:latin typeface="Crimson Text"/>
              <a:cs typeface="Crimson Text"/>
            </a:endParaRPr>
          </a:p>
          <a:p>
            <a:pPr hangingPunct="0">
              <a:lnSpc>
                <a:spcPct val="75000"/>
              </a:lnSpc>
              <a:spcBef>
                <a:spcPct val="10000"/>
              </a:spcBef>
              <a:buClr>
                <a:srgbClr val="1A1A1A"/>
              </a:buClr>
            </a:pPr>
            <a:r>
              <a:rPr lang="en-US" sz="3000" u="sng" dirty="0">
                <a:solidFill>
                  <a:srgbClr val="1A1A1A"/>
                </a:solidFill>
                <a:latin typeface="Crimson Text"/>
                <a:ea typeface="+mn-ea"/>
                <a:cs typeface="Crimson Text"/>
              </a:rPr>
              <a:t>Next Steps</a:t>
            </a:r>
          </a:p>
          <a:p>
            <a:pPr hangingPunct="0">
              <a:lnSpc>
                <a:spcPct val="75000"/>
              </a:lnSpc>
              <a:spcBef>
                <a:spcPct val="10000"/>
              </a:spcBef>
              <a:buClr>
                <a:srgbClr val="1A1A1A"/>
              </a:buClr>
            </a:pPr>
            <a:endParaRPr lang="en-US" sz="800" u="sng" dirty="0">
              <a:solidFill>
                <a:srgbClr val="1A1A1A"/>
              </a:solidFill>
              <a:latin typeface="Crimson Text"/>
              <a:ea typeface="+mn-ea"/>
              <a:cs typeface="Crimson Text"/>
            </a:endParaRPr>
          </a:p>
          <a:p>
            <a:pPr marL="457200" indent="-457200" hangingPunct="0">
              <a:lnSpc>
                <a:spcPct val="75000"/>
              </a:lnSpc>
              <a:spcBef>
                <a:spcPct val="10000"/>
              </a:spcBef>
              <a:buClr>
                <a:srgbClr val="1A1A1A"/>
              </a:buClr>
              <a:buFont typeface="Arial" panose="020B0604020202020204" pitchFamily="34" charset="0"/>
              <a:buChar char="•"/>
            </a:pPr>
            <a:r>
              <a:rPr lang="en-US" sz="2800" dirty="0">
                <a:solidFill>
                  <a:srgbClr val="1A1A1A"/>
                </a:solidFill>
                <a:latin typeface="Crimson Text"/>
                <a:cs typeface="Crimson Text"/>
              </a:rPr>
              <a:t>Data Sharing</a:t>
            </a:r>
          </a:p>
          <a:p>
            <a:pPr marL="457200" indent="-457200" hangingPunct="0">
              <a:lnSpc>
                <a:spcPct val="75000"/>
              </a:lnSpc>
              <a:spcBef>
                <a:spcPct val="10000"/>
              </a:spcBef>
              <a:buClr>
                <a:srgbClr val="1A1A1A"/>
              </a:buClr>
              <a:buFont typeface="Arial" panose="020B0604020202020204" pitchFamily="34" charset="0"/>
              <a:buChar char="•"/>
            </a:pPr>
            <a:r>
              <a:rPr lang="en-US" sz="2800" dirty="0">
                <a:solidFill>
                  <a:srgbClr val="1A1A1A"/>
                </a:solidFill>
                <a:latin typeface="Crimson Text"/>
                <a:ea typeface="+mn-ea"/>
                <a:cs typeface="Crimson Text"/>
              </a:rPr>
              <a:t>Pilot Collaborative Procurements</a:t>
            </a:r>
          </a:p>
          <a:p>
            <a:pPr lvl="1" hangingPunct="0">
              <a:lnSpc>
                <a:spcPct val="75000"/>
              </a:lnSpc>
              <a:buClr>
                <a:srgbClr val="1A1A1A"/>
              </a:buClr>
            </a:pPr>
            <a:endParaRPr lang="en-US" sz="2250" dirty="0">
              <a:solidFill>
                <a:srgbClr val="1A1A1A"/>
              </a:solidFill>
              <a:latin typeface="Crimson Text"/>
              <a:ea typeface="+mn-ea"/>
              <a:cs typeface="Crimson Text"/>
            </a:endParaRPr>
          </a:p>
          <a:p>
            <a:pPr lvl="1" hangingPunct="0">
              <a:lnSpc>
                <a:spcPct val="75000"/>
              </a:lnSpc>
              <a:buClr>
                <a:srgbClr val="1A1A1A"/>
              </a:buClr>
            </a:pPr>
            <a:endParaRPr lang="en-US" sz="2250" dirty="0">
              <a:solidFill>
                <a:srgbClr val="1A1A1A"/>
              </a:solidFill>
              <a:latin typeface="Crimson Text"/>
              <a:ea typeface="+mn-ea"/>
              <a:cs typeface="Crimson Text"/>
            </a:endParaRPr>
          </a:p>
          <a:p>
            <a:pPr hangingPunct="0">
              <a:lnSpc>
                <a:spcPct val="75000"/>
              </a:lnSpc>
              <a:spcBef>
                <a:spcPct val="10000"/>
              </a:spcBef>
              <a:buClr>
                <a:srgbClr val="1A1A1A"/>
              </a:buClr>
            </a:pPr>
            <a:r>
              <a:rPr lang="en-US" sz="3000" dirty="0">
                <a:solidFill>
                  <a:srgbClr val="1A1A1A"/>
                </a:solidFill>
                <a:latin typeface="Crimson Text"/>
                <a:cs typeface="Crimson Text"/>
              </a:rPr>
              <a:t>(Open Forum)</a:t>
            </a:r>
            <a:endParaRPr sz="3000" dirty="0">
              <a:solidFill>
                <a:srgbClr val="1A1A1A"/>
              </a:solidFill>
              <a:latin typeface="Crimson Text"/>
              <a:cs typeface="Crimson Text"/>
            </a:endParaRPr>
          </a:p>
        </p:txBody>
      </p:sp>
      <p:sp>
        <p:nvSpPr>
          <p:cNvPr id="9" name="Slide Number Placeholder 8"/>
          <p:cNvSpPr>
            <a:spLocks noGrp="1"/>
          </p:cNvSpPr>
          <p:nvPr>
            <p:ph type="sldNum" sz="quarter" idx="12"/>
          </p:nvPr>
        </p:nvSpPr>
        <p:spPr>
          <a:xfrm>
            <a:off x="10877550" y="6819900"/>
            <a:ext cx="2133600" cy="365125"/>
          </a:xfrm>
        </p:spPr>
        <p:txBody>
          <a:bodyPr/>
          <a:lstStyle/>
          <a:p>
            <a:fld id="{6CB18C70-803E-428A-BAB3-289BE172EF8D}" type="slidenum">
              <a:rPr lang="en-US" smtClean="0">
                <a:solidFill>
                  <a:schemeClr val="tx1"/>
                </a:solidFill>
              </a:rPr>
              <a:t>14</a:t>
            </a:fld>
            <a:endParaRPr lang="en-US" dirty="0">
              <a:solidFill>
                <a:schemeClr val="tx1"/>
              </a:solidFill>
            </a:endParaRPr>
          </a:p>
        </p:txBody>
      </p:sp>
    </p:spTree>
    <p:extLst>
      <p:ext uri="{BB962C8B-B14F-4D97-AF65-F5344CB8AC3E}">
        <p14:creationId xmlns:p14="http://schemas.microsoft.com/office/powerpoint/2010/main" val="3930024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copy 10"/>
        <p:cNvGrpSpPr/>
        <p:nvPr/>
      </p:nvGrpSpPr>
      <p:grpSpPr>
        <a:xfrm>
          <a:off x="0" y="0"/>
          <a:ext cx="0" cy="0"/>
          <a:chOff x="0" y="0"/>
          <a:chExt cx="0" cy="0"/>
        </a:xfrm>
      </p:grpSpPr>
      <p:pic>
        <p:nvPicPr>
          <p:cNvPr id="2" name="image"/>
          <p:cNvPicPr/>
          <p:nvPr/>
        </p:nvPicPr>
        <p:blipFill rotWithShape="1">
          <a:blip r:embed="rId3"/>
          <a:stretch>
            <a:fillRect/>
          </a:stretch>
        </p:blipFill>
        <p:spPr>
          <a:xfrm>
            <a:off x="0" y="0"/>
            <a:ext cx="13011150" cy="2257425"/>
          </a:xfrm>
          <a:prstGeom prst="rect">
            <a:avLst/>
          </a:prstGeom>
        </p:spPr>
      </p:pic>
      <p:sp>
        <p:nvSpPr>
          <p:cNvPr id="3" name="title"/>
          <p:cNvSpPr/>
          <p:nvPr/>
        </p:nvSpPr>
        <p:spPr>
          <a:xfrm>
            <a:off x="1329840" y="783896"/>
            <a:ext cx="10477500" cy="628650"/>
          </a:xfrm>
          <a:prstGeom prst="rect">
            <a:avLst/>
          </a:prstGeom>
        </p:spPr>
        <p:txBody>
          <a:bodyPr spcFirstLastPara="0" lIns="0" tIns="0" rIns="0" bIns="0" anchor="t"/>
          <a:lstStyle/>
          <a:p>
            <a:pPr algn="l" hangingPunct="0">
              <a:lnSpc>
                <a:spcPct val="91667"/>
              </a:lnSpc>
              <a:spcBef>
                <a:spcPct val="3333"/>
              </a:spcBef>
            </a:pPr>
            <a:r>
              <a:rPr sz="4500" b="1">
                <a:solidFill>
                  <a:srgbClr val="FFFFFF"/>
                </a:solidFill>
                <a:latin typeface="Crimson Text"/>
                <a:ea typeface="+mn-ea"/>
                <a:cs typeface="Crimson Text"/>
              </a:rPr>
              <a:t>Next Steps</a:t>
            </a:r>
          </a:p>
        </p:txBody>
      </p:sp>
      <p:pic>
        <p:nvPicPr>
          <p:cNvPr id="4" name="Line-24"/>
          <p:cNvPicPr/>
          <p:nvPr/>
        </p:nvPicPr>
        <p:blipFill rotWithShape="1">
          <a:blip r:embed="rId4"/>
          <a:stretch>
            <a:fillRect/>
          </a:stretch>
        </p:blipFill>
        <p:spPr>
          <a:xfrm rot="-5400000">
            <a:off x="33732" y="623493"/>
            <a:ext cx="1672463" cy="342900"/>
          </a:xfrm>
          <a:prstGeom prst="rect">
            <a:avLst/>
          </a:prstGeom>
        </p:spPr>
      </p:pic>
      <p:pic>
        <p:nvPicPr>
          <p:cNvPr id="5" name="Shape-14 copy 1"/>
          <p:cNvPicPr/>
          <p:nvPr/>
        </p:nvPicPr>
        <p:blipFill rotWithShape="1">
          <a:blip r:embed="rId5"/>
          <a:stretch>
            <a:fillRect/>
          </a:stretch>
        </p:blipFill>
        <p:spPr>
          <a:xfrm flipH="1">
            <a:off x="2455232" y="6819900"/>
            <a:ext cx="10555918" cy="531298"/>
          </a:xfrm>
          <a:prstGeom prst="rect">
            <a:avLst/>
          </a:prstGeom>
        </p:spPr>
      </p:pic>
      <p:pic>
        <p:nvPicPr>
          <p:cNvPr id="6" name="Shape-14"/>
          <p:cNvPicPr/>
          <p:nvPr/>
        </p:nvPicPr>
        <p:blipFill rotWithShape="1">
          <a:blip r:embed="rId6"/>
          <a:stretch>
            <a:fillRect/>
          </a:stretch>
        </p:blipFill>
        <p:spPr>
          <a:xfrm>
            <a:off x="0" y="6741951"/>
            <a:ext cx="10588669" cy="609247"/>
          </a:xfrm>
          <a:prstGeom prst="rect">
            <a:avLst/>
          </a:prstGeom>
        </p:spPr>
      </p:pic>
      <p:sp>
        <p:nvSpPr>
          <p:cNvPr id="7" name="Rectangle 6"/>
          <p:cNvSpPr/>
          <p:nvPr/>
        </p:nvSpPr>
        <p:spPr>
          <a:xfrm>
            <a:off x="1041414" y="2333625"/>
            <a:ext cx="7990713" cy="3173730"/>
          </a:xfrm>
          <a:prstGeom prst="rect">
            <a:avLst/>
          </a:prstGeom>
        </p:spPr>
        <p:txBody>
          <a:bodyPr spcFirstLastPara="0" lIns="95250" tIns="95250" rIns="95250" bIns="0" anchor="t"/>
          <a:lstStyle/>
          <a:p>
            <a:pPr marL="457200" indent="-457200" algn="l" hangingPunct="0">
              <a:lnSpc>
                <a:spcPct val="75000"/>
              </a:lnSpc>
              <a:spcBef>
                <a:spcPct val="10000"/>
              </a:spcBef>
              <a:buClr>
                <a:srgbClr val="1A1A1A"/>
              </a:buClr>
              <a:buFont typeface="Arial" panose="020B0604020202020204" pitchFamily="34" charset="0"/>
              <a:buChar char="•"/>
            </a:pPr>
            <a:endParaRPr lang="en-US" sz="3000" dirty="0">
              <a:solidFill>
                <a:srgbClr val="1A1A1A"/>
              </a:solidFill>
              <a:latin typeface="Crimson Text"/>
              <a:ea typeface="+mn-ea"/>
              <a:cs typeface="Crimson Text"/>
            </a:endParaRPr>
          </a:p>
          <a:p>
            <a:pPr marL="457200" indent="-457200" algn="l" hangingPunct="0">
              <a:lnSpc>
                <a:spcPct val="75000"/>
              </a:lnSpc>
              <a:spcBef>
                <a:spcPct val="10000"/>
              </a:spcBef>
              <a:buClr>
                <a:srgbClr val="1A1A1A"/>
              </a:buClr>
              <a:buFont typeface="Arial" panose="020B0604020202020204" pitchFamily="34" charset="0"/>
              <a:buChar char="•"/>
            </a:pPr>
            <a:endParaRPr lang="en-US" sz="3000" dirty="0">
              <a:solidFill>
                <a:srgbClr val="1A1A1A"/>
              </a:solidFill>
              <a:latin typeface="Crimson Text"/>
              <a:cs typeface="Crimson Text"/>
            </a:endParaRPr>
          </a:p>
          <a:p>
            <a:pPr hangingPunct="0">
              <a:lnSpc>
                <a:spcPct val="75000"/>
              </a:lnSpc>
              <a:spcBef>
                <a:spcPct val="10000"/>
              </a:spcBef>
              <a:buClr>
                <a:srgbClr val="1A1A1A"/>
              </a:buClr>
            </a:pPr>
            <a:endParaRPr lang="en-US" sz="3000" dirty="0">
              <a:solidFill>
                <a:srgbClr val="1A1A1A"/>
              </a:solidFill>
              <a:latin typeface="Crimson Text"/>
              <a:cs typeface="Crimson Text"/>
            </a:endParaRPr>
          </a:p>
          <a:p>
            <a:pPr hangingPunct="0">
              <a:lnSpc>
                <a:spcPct val="75000"/>
              </a:lnSpc>
              <a:spcBef>
                <a:spcPct val="10000"/>
              </a:spcBef>
              <a:buClr>
                <a:srgbClr val="1A1A1A"/>
              </a:buClr>
            </a:pPr>
            <a:r>
              <a:rPr lang="en-US" sz="3000" dirty="0">
                <a:solidFill>
                  <a:srgbClr val="1A1A1A"/>
                </a:solidFill>
                <a:latin typeface="Crimson Text"/>
                <a:ea typeface="+mn-ea"/>
                <a:cs typeface="Crimson Text"/>
              </a:rPr>
              <a:t>Frequency of Meetings / Location</a:t>
            </a:r>
          </a:p>
          <a:p>
            <a:pPr hangingPunct="0">
              <a:lnSpc>
                <a:spcPct val="75000"/>
              </a:lnSpc>
              <a:spcBef>
                <a:spcPct val="10000"/>
              </a:spcBef>
              <a:buClr>
                <a:srgbClr val="1A1A1A"/>
              </a:buClr>
            </a:pPr>
            <a:endParaRPr lang="en-US" sz="800" dirty="0">
              <a:solidFill>
                <a:srgbClr val="1A1A1A"/>
              </a:solidFill>
              <a:latin typeface="Crimson Text"/>
              <a:ea typeface="+mn-ea"/>
              <a:cs typeface="Crimson Text"/>
            </a:endParaRPr>
          </a:p>
          <a:p>
            <a:pPr marL="457200" indent="-457200" hangingPunct="0">
              <a:lnSpc>
                <a:spcPct val="75000"/>
              </a:lnSpc>
              <a:spcBef>
                <a:spcPct val="10000"/>
              </a:spcBef>
              <a:buClr>
                <a:srgbClr val="1A1A1A"/>
              </a:buClr>
              <a:buFont typeface="Arial" panose="020B0604020202020204" pitchFamily="34" charset="0"/>
              <a:buChar char="•"/>
            </a:pPr>
            <a:r>
              <a:rPr lang="en-US" sz="2250" dirty="0">
                <a:solidFill>
                  <a:srgbClr val="1A1A1A"/>
                </a:solidFill>
                <a:latin typeface="Crimson Text"/>
                <a:cs typeface="Crimson Text"/>
              </a:rPr>
              <a:t>July, November, March</a:t>
            </a:r>
          </a:p>
          <a:p>
            <a:pPr marL="457200" indent="-457200" hangingPunct="0">
              <a:lnSpc>
                <a:spcPct val="75000"/>
              </a:lnSpc>
              <a:spcBef>
                <a:spcPct val="10000"/>
              </a:spcBef>
              <a:buClr>
                <a:srgbClr val="1A1A1A"/>
              </a:buClr>
              <a:buFont typeface="Arial" panose="020B0604020202020204" pitchFamily="34" charset="0"/>
              <a:buChar char="•"/>
            </a:pPr>
            <a:r>
              <a:rPr lang="en-US" sz="2250" dirty="0">
                <a:solidFill>
                  <a:srgbClr val="1A1A1A"/>
                </a:solidFill>
                <a:latin typeface="Crimson Text"/>
                <a:ea typeface="+mn-ea"/>
                <a:cs typeface="Crimson Text"/>
              </a:rPr>
              <a:t>Rotating Locations</a:t>
            </a:r>
          </a:p>
          <a:p>
            <a:pPr lvl="1" hangingPunct="0">
              <a:lnSpc>
                <a:spcPct val="75000"/>
              </a:lnSpc>
              <a:buClr>
                <a:srgbClr val="1A1A1A"/>
              </a:buClr>
            </a:pPr>
            <a:endParaRPr lang="en-US" sz="2250" dirty="0">
              <a:solidFill>
                <a:srgbClr val="1A1A1A"/>
              </a:solidFill>
              <a:latin typeface="Crimson Text"/>
              <a:ea typeface="+mn-ea"/>
              <a:cs typeface="Crimson Text"/>
            </a:endParaRPr>
          </a:p>
        </p:txBody>
      </p:sp>
      <p:sp>
        <p:nvSpPr>
          <p:cNvPr id="9" name="Slide Number Placeholder 8"/>
          <p:cNvSpPr>
            <a:spLocks noGrp="1"/>
          </p:cNvSpPr>
          <p:nvPr>
            <p:ph type="sldNum" sz="quarter" idx="12"/>
          </p:nvPr>
        </p:nvSpPr>
        <p:spPr>
          <a:xfrm>
            <a:off x="10877550" y="6819900"/>
            <a:ext cx="2133600" cy="365125"/>
          </a:xfrm>
        </p:spPr>
        <p:txBody>
          <a:bodyPr/>
          <a:lstStyle/>
          <a:p>
            <a:fld id="{6CB18C70-803E-428A-BAB3-289BE172EF8D}" type="slidenum">
              <a:rPr lang="en-US" smtClean="0">
                <a:solidFill>
                  <a:schemeClr val="tx1"/>
                </a:solidFill>
              </a:rPr>
              <a:t>15</a:t>
            </a:fld>
            <a:endParaRPr lang="en-US" dirty="0">
              <a:solidFill>
                <a:schemeClr val="tx1"/>
              </a:solidFill>
            </a:endParaRPr>
          </a:p>
        </p:txBody>
      </p:sp>
    </p:spTree>
    <p:extLst>
      <p:ext uri="{BB962C8B-B14F-4D97-AF65-F5344CB8AC3E}">
        <p14:creationId xmlns:p14="http://schemas.microsoft.com/office/powerpoint/2010/main" val="77599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0508F"/>
        </a:solidFill>
        <a:effectLst/>
      </p:bgPr>
    </p:bg>
    <p:spTree>
      <p:nvGrpSpPr>
        <p:cNvPr id="1" name="Thank You"/>
        <p:cNvGrpSpPr/>
        <p:nvPr/>
      </p:nvGrpSpPr>
      <p:grpSpPr>
        <a:xfrm>
          <a:off x="0" y="0"/>
          <a:ext cx="0" cy="0"/>
          <a:chOff x="0" y="0"/>
          <a:chExt cx="0" cy="0"/>
        </a:xfrm>
      </p:grpSpPr>
      <p:pic>
        <p:nvPicPr>
          <p:cNvPr id="2" name="image"/>
          <p:cNvPicPr/>
          <p:nvPr/>
        </p:nvPicPr>
        <p:blipFill rotWithShape="1">
          <a:blip r:embed="rId3"/>
          <a:stretch>
            <a:fillRect/>
          </a:stretch>
        </p:blipFill>
        <p:spPr>
          <a:xfrm>
            <a:off x="0" y="0"/>
            <a:ext cx="13011150" cy="2257425"/>
          </a:xfrm>
          <a:prstGeom prst="rect">
            <a:avLst/>
          </a:prstGeom>
        </p:spPr>
      </p:pic>
      <p:sp>
        <p:nvSpPr>
          <p:cNvPr id="3" name="title"/>
          <p:cNvSpPr/>
          <p:nvPr/>
        </p:nvSpPr>
        <p:spPr>
          <a:xfrm>
            <a:off x="1247775" y="2819400"/>
            <a:ext cx="10372725" cy="1152525"/>
          </a:xfrm>
          <a:prstGeom prst="rect">
            <a:avLst/>
          </a:prstGeom>
        </p:spPr>
        <p:txBody>
          <a:bodyPr spcFirstLastPara="0" lIns="0" tIns="0" rIns="0" bIns="0" anchor="t"/>
          <a:lstStyle/>
          <a:p>
            <a:pPr algn="ctr" hangingPunct="0">
              <a:lnSpc>
                <a:spcPct val="91667"/>
              </a:lnSpc>
              <a:spcBef>
                <a:spcPct val="3333"/>
              </a:spcBef>
            </a:pPr>
            <a:r>
              <a:rPr sz="8250" b="1">
                <a:solidFill>
                  <a:srgbClr val="FFFFFF"/>
                </a:solidFill>
                <a:latin typeface="Crimson Text"/>
                <a:ea typeface="+mn-ea"/>
                <a:cs typeface="Crimson Text"/>
              </a:rPr>
              <a:t>Thank You!</a:t>
            </a:r>
          </a:p>
        </p:txBody>
      </p:sp>
      <p:pic>
        <p:nvPicPr>
          <p:cNvPr id="4" name="Line-24"/>
          <p:cNvPicPr/>
          <p:nvPr/>
        </p:nvPicPr>
        <p:blipFill rotWithShape="1">
          <a:blip r:embed="rId4"/>
          <a:stretch>
            <a:fillRect/>
          </a:stretch>
        </p:blipFill>
        <p:spPr>
          <a:xfrm rot="-5400000">
            <a:off x="-619125" y="1276350"/>
            <a:ext cx="2978176" cy="342900"/>
          </a:xfrm>
          <a:prstGeom prst="rect">
            <a:avLst/>
          </a:prstGeom>
        </p:spPr>
      </p:pic>
      <p:pic>
        <p:nvPicPr>
          <p:cNvPr id="5" name="Line-24 copy 1"/>
          <p:cNvPicPr/>
          <p:nvPr/>
        </p:nvPicPr>
        <p:blipFill rotWithShape="1">
          <a:blip r:embed="rId5"/>
          <a:stretch>
            <a:fillRect/>
          </a:stretch>
        </p:blipFill>
        <p:spPr>
          <a:xfrm>
            <a:off x="0" y="7049643"/>
            <a:ext cx="13053697" cy="342900"/>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p:cNvGrpSpPr/>
        <p:nvPr/>
      </p:nvGrpSpPr>
      <p:grpSpPr>
        <a:xfrm>
          <a:off x="0" y="0"/>
          <a:ext cx="0" cy="0"/>
          <a:chOff x="0" y="0"/>
          <a:chExt cx="0" cy="0"/>
        </a:xfrm>
      </p:grpSpPr>
      <p:pic>
        <p:nvPicPr>
          <p:cNvPr id="2" name="image"/>
          <p:cNvPicPr/>
          <p:nvPr/>
        </p:nvPicPr>
        <p:blipFill rotWithShape="1">
          <a:blip r:embed="rId3"/>
          <a:stretch>
            <a:fillRect/>
          </a:stretch>
        </p:blipFill>
        <p:spPr>
          <a:xfrm>
            <a:off x="0" y="0"/>
            <a:ext cx="13011150" cy="2257425"/>
          </a:xfrm>
          <a:prstGeom prst="rect">
            <a:avLst/>
          </a:prstGeom>
        </p:spPr>
      </p:pic>
      <p:sp>
        <p:nvSpPr>
          <p:cNvPr id="3" name="title"/>
          <p:cNvSpPr/>
          <p:nvPr/>
        </p:nvSpPr>
        <p:spPr>
          <a:xfrm>
            <a:off x="1329840" y="783896"/>
            <a:ext cx="10477500" cy="628650"/>
          </a:xfrm>
          <a:prstGeom prst="rect">
            <a:avLst/>
          </a:prstGeom>
        </p:spPr>
        <p:txBody>
          <a:bodyPr spcFirstLastPara="0" lIns="0" tIns="0" rIns="0" bIns="0" anchor="t"/>
          <a:lstStyle/>
          <a:p>
            <a:pPr algn="l" hangingPunct="0">
              <a:lnSpc>
                <a:spcPct val="91667"/>
              </a:lnSpc>
              <a:spcBef>
                <a:spcPct val="3333"/>
              </a:spcBef>
            </a:pPr>
            <a:r>
              <a:rPr sz="4500" b="1">
                <a:solidFill>
                  <a:srgbClr val="FFFFFF"/>
                </a:solidFill>
                <a:latin typeface="Crimson Text"/>
                <a:ea typeface="+mn-ea"/>
                <a:cs typeface="Crimson Text"/>
              </a:rPr>
              <a:t>Agenda</a:t>
            </a:r>
          </a:p>
        </p:txBody>
      </p:sp>
      <p:pic>
        <p:nvPicPr>
          <p:cNvPr id="4" name="Line-24"/>
          <p:cNvPicPr/>
          <p:nvPr/>
        </p:nvPicPr>
        <p:blipFill rotWithShape="1">
          <a:blip r:embed="rId4"/>
          <a:stretch>
            <a:fillRect/>
          </a:stretch>
        </p:blipFill>
        <p:spPr>
          <a:xfrm rot="-5400000">
            <a:off x="33732" y="623493"/>
            <a:ext cx="1672463" cy="342900"/>
          </a:xfrm>
          <a:prstGeom prst="rect">
            <a:avLst/>
          </a:prstGeom>
        </p:spPr>
      </p:pic>
      <p:sp>
        <p:nvSpPr>
          <p:cNvPr id="5" name="Rectangle 4"/>
          <p:cNvSpPr/>
          <p:nvPr/>
        </p:nvSpPr>
        <p:spPr>
          <a:xfrm>
            <a:off x="1041414" y="2415071"/>
            <a:ext cx="9103464" cy="4305300"/>
          </a:xfrm>
          <a:prstGeom prst="rect">
            <a:avLst/>
          </a:prstGeom>
        </p:spPr>
        <p:txBody>
          <a:bodyPr spcFirstLastPara="0" lIns="95250" tIns="95250" rIns="95250" bIns="0" anchor="t"/>
          <a:lstStyle/>
          <a:p>
            <a:pPr algn="l" hangingPunct="0">
              <a:lnSpc>
                <a:spcPct val="100000"/>
              </a:lnSpc>
            </a:pPr>
            <a:r>
              <a:rPr sz="2700" dirty="0">
                <a:solidFill>
                  <a:srgbClr val="1A1A1A"/>
                </a:solidFill>
                <a:latin typeface="Crimson Text"/>
                <a:ea typeface="+mn-ea"/>
                <a:cs typeface="Crimson Text"/>
              </a:rPr>
              <a:t>I.	Networking</a:t>
            </a:r>
          </a:p>
          <a:p>
            <a:pPr algn="l" hangingPunct="0">
              <a:lnSpc>
                <a:spcPct val="100000"/>
              </a:lnSpc>
            </a:pPr>
            <a:r>
              <a:rPr sz="2700" dirty="0">
                <a:solidFill>
                  <a:srgbClr val="1A1A1A"/>
                </a:solidFill>
                <a:latin typeface="Crimson Text"/>
                <a:ea typeface="+mn-ea"/>
                <a:cs typeface="Crimson Text"/>
              </a:rPr>
              <a:t>II.	Introduction</a:t>
            </a:r>
          </a:p>
          <a:p>
            <a:pPr algn="l" hangingPunct="0">
              <a:lnSpc>
                <a:spcPct val="100000"/>
              </a:lnSpc>
            </a:pPr>
            <a:r>
              <a:rPr sz="2700" dirty="0">
                <a:solidFill>
                  <a:srgbClr val="1A1A1A"/>
                </a:solidFill>
                <a:latin typeface="Crimson Text"/>
                <a:ea typeface="+mn-ea"/>
                <a:cs typeface="Crimson Text"/>
              </a:rPr>
              <a:t>III.	County Vision for Alliance</a:t>
            </a:r>
          </a:p>
          <a:p>
            <a:pPr algn="l" hangingPunct="0">
              <a:lnSpc>
                <a:spcPct val="100000"/>
              </a:lnSpc>
            </a:pPr>
            <a:r>
              <a:rPr sz="2700" dirty="0">
                <a:solidFill>
                  <a:srgbClr val="1A1A1A"/>
                </a:solidFill>
                <a:latin typeface="Crimson Text"/>
                <a:ea typeface="+mn-ea"/>
                <a:cs typeface="Crimson Text"/>
              </a:rPr>
              <a:t>IV.	OC Procurement Alliance / </a:t>
            </a:r>
            <a:r>
              <a:rPr sz="2700" dirty="0" err="1">
                <a:solidFill>
                  <a:srgbClr val="1A1A1A"/>
                </a:solidFill>
                <a:latin typeface="Crimson Text"/>
                <a:ea typeface="+mn-ea"/>
                <a:cs typeface="Crimson Text"/>
              </a:rPr>
              <a:t>CoProcure</a:t>
            </a:r>
            <a:r>
              <a:rPr sz="2700" dirty="0">
                <a:solidFill>
                  <a:srgbClr val="1A1A1A"/>
                </a:solidFill>
                <a:latin typeface="Crimson Text"/>
                <a:ea typeface="+mn-ea"/>
                <a:cs typeface="Crimson Text"/>
              </a:rPr>
              <a:t> Unveiling</a:t>
            </a:r>
          </a:p>
          <a:p>
            <a:pPr algn="l" hangingPunct="0">
              <a:lnSpc>
                <a:spcPct val="100000"/>
              </a:lnSpc>
            </a:pPr>
            <a:r>
              <a:rPr sz="2700" dirty="0">
                <a:solidFill>
                  <a:srgbClr val="1A1A1A"/>
                </a:solidFill>
                <a:latin typeface="Crimson Text"/>
                <a:ea typeface="+mn-ea"/>
                <a:cs typeface="Crimson Text"/>
              </a:rPr>
              <a:t>V.	Cooperative</a:t>
            </a:r>
            <a:r>
              <a:rPr lang="en-US" sz="2700" dirty="0">
                <a:solidFill>
                  <a:srgbClr val="1A1A1A"/>
                </a:solidFill>
                <a:latin typeface="Crimson Text"/>
                <a:ea typeface="+mn-ea"/>
                <a:cs typeface="Crimson Text"/>
              </a:rPr>
              <a:t> / Collaborative</a:t>
            </a:r>
            <a:r>
              <a:rPr sz="2700" dirty="0">
                <a:solidFill>
                  <a:srgbClr val="1A1A1A"/>
                </a:solidFill>
                <a:latin typeface="Crimson Text"/>
                <a:ea typeface="+mn-ea"/>
                <a:cs typeface="Crimson Text"/>
              </a:rPr>
              <a:t> Procurement</a:t>
            </a:r>
          </a:p>
          <a:p>
            <a:pPr algn="l" hangingPunct="0">
              <a:lnSpc>
                <a:spcPct val="100000"/>
              </a:lnSpc>
            </a:pPr>
            <a:r>
              <a:rPr sz="2700" dirty="0">
                <a:solidFill>
                  <a:srgbClr val="1A1A1A"/>
                </a:solidFill>
                <a:latin typeface="Crimson Text"/>
                <a:ea typeface="+mn-ea"/>
                <a:cs typeface="Crimson Text"/>
              </a:rPr>
              <a:t>VI.	Network - Group Activity</a:t>
            </a:r>
          </a:p>
          <a:p>
            <a:pPr algn="l" hangingPunct="0">
              <a:lnSpc>
                <a:spcPct val="100000"/>
              </a:lnSpc>
            </a:pPr>
            <a:r>
              <a:rPr sz="2700" dirty="0">
                <a:solidFill>
                  <a:srgbClr val="1A1A1A"/>
                </a:solidFill>
                <a:latin typeface="Crimson Text"/>
                <a:ea typeface="+mn-ea"/>
                <a:cs typeface="Crimson Text"/>
              </a:rPr>
              <a:t>VII.	Training / Compliance</a:t>
            </a:r>
          </a:p>
          <a:p>
            <a:pPr algn="l" hangingPunct="0">
              <a:lnSpc>
                <a:spcPct val="100000"/>
              </a:lnSpc>
            </a:pPr>
            <a:r>
              <a:rPr lang="en-US" sz="2700" dirty="0">
                <a:solidFill>
                  <a:srgbClr val="1A1A1A"/>
                </a:solidFill>
                <a:latin typeface="Crimson Text"/>
                <a:cs typeface="Crimson Text"/>
              </a:rPr>
              <a:t>VIII</a:t>
            </a:r>
            <a:r>
              <a:rPr sz="2700" dirty="0">
                <a:solidFill>
                  <a:srgbClr val="1A1A1A"/>
                </a:solidFill>
                <a:latin typeface="Crimson Text"/>
                <a:ea typeface="+mn-ea"/>
                <a:cs typeface="Crimson Text"/>
              </a:rPr>
              <a:t>.	Vendor Outreach</a:t>
            </a:r>
            <a:endParaRPr lang="en-US" sz="2700" dirty="0">
              <a:solidFill>
                <a:srgbClr val="1A1A1A"/>
              </a:solidFill>
              <a:latin typeface="Crimson Text"/>
              <a:ea typeface="+mn-ea"/>
              <a:cs typeface="Crimson Text"/>
            </a:endParaRPr>
          </a:p>
          <a:p>
            <a:pPr algn="l" hangingPunct="0">
              <a:lnSpc>
                <a:spcPct val="100000"/>
              </a:lnSpc>
            </a:pPr>
            <a:r>
              <a:rPr lang="en-US" sz="2700" dirty="0">
                <a:solidFill>
                  <a:srgbClr val="1A1A1A"/>
                </a:solidFill>
                <a:latin typeface="Crimson Text"/>
                <a:cs typeface="Crimson Text"/>
              </a:rPr>
              <a:t>IX.	Next Steps</a:t>
            </a:r>
            <a:endParaRPr sz="2700" dirty="0">
              <a:solidFill>
                <a:srgbClr val="1A1A1A"/>
              </a:solidFill>
              <a:latin typeface="Crimson Text"/>
              <a:ea typeface="+mn-ea"/>
              <a:cs typeface="Crimson Text"/>
            </a:endParaRPr>
          </a:p>
          <a:p>
            <a:pPr algn="l" hangingPunct="0">
              <a:lnSpc>
                <a:spcPct val="100000"/>
              </a:lnSpc>
            </a:pPr>
            <a:r>
              <a:rPr sz="2700" dirty="0">
                <a:solidFill>
                  <a:srgbClr val="1A1A1A"/>
                </a:solidFill>
                <a:latin typeface="Crimson Text"/>
                <a:ea typeface="+mn-ea"/>
                <a:cs typeface="Crimson Text"/>
              </a:rPr>
              <a:t>X.	Frequency of Meetings</a:t>
            </a:r>
          </a:p>
        </p:txBody>
      </p:sp>
      <p:pic>
        <p:nvPicPr>
          <p:cNvPr id="6" name="Shape-14 copy 1"/>
          <p:cNvPicPr/>
          <p:nvPr/>
        </p:nvPicPr>
        <p:blipFill rotWithShape="1">
          <a:blip r:embed="rId5"/>
          <a:stretch>
            <a:fillRect/>
          </a:stretch>
        </p:blipFill>
        <p:spPr>
          <a:xfrm flipH="1">
            <a:off x="2455232" y="6819900"/>
            <a:ext cx="10555918" cy="531298"/>
          </a:xfrm>
          <a:prstGeom prst="rect">
            <a:avLst/>
          </a:prstGeom>
        </p:spPr>
      </p:pic>
      <p:pic>
        <p:nvPicPr>
          <p:cNvPr id="7" name="Shape-14"/>
          <p:cNvPicPr/>
          <p:nvPr/>
        </p:nvPicPr>
        <p:blipFill rotWithShape="1">
          <a:blip r:embed="rId6"/>
          <a:stretch>
            <a:fillRect/>
          </a:stretch>
        </p:blipFill>
        <p:spPr>
          <a:xfrm>
            <a:off x="0" y="6741951"/>
            <a:ext cx="10588669" cy="609247"/>
          </a:xfrm>
          <a:prstGeom prst="rect">
            <a:avLst/>
          </a:prstGeom>
        </p:spPr>
      </p:pic>
      <p:sp>
        <p:nvSpPr>
          <p:cNvPr id="9" name="Slide Number Placeholder 8"/>
          <p:cNvSpPr>
            <a:spLocks noGrp="1"/>
          </p:cNvSpPr>
          <p:nvPr>
            <p:ph type="sldNum" sz="quarter" idx="12"/>
          </p:nvPr>
        </p:nvSpPr>
        <p:spPr>
          <a:xfrm>
            <a:off x="10840974" y="6741951"/>
            <a:ext cx="2133600" cy="365125"/>
          </a:xfrm>
        </p:spPr>
        <p:txBody>
          <a:bodyPr/>
          <a:lstStyle/>
          <a:p>
            <a:fld id="{6CB18C70-803E-428A-BAB3-289BE172EF8D}"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393002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copy 11"/>
        <p:cNvGrpSpPr/>
        <p:nvPr/>
      </p:nvGrpSpPr>
      <p:grpSpPr>
        <a:xfrm>
          <a:off x="0" y="0"/>
          <a:ext cx="0" cy="0"/>
          <a:chOff x="0" y="0"/>
          <a:chExt cx="0" cy="0"/>
        </a:xfrm>
      </p:grpSpPr>
      <p:pic>
        <p:nvPicPr>
          <p:cNvPr id="2" name="image"/>
          <p:cNvPicPr/>
          <p:nvPr/>
        </p:nvPicPr>
        <p:blipFill rotWithShape="1">
          <a:blip r:embed="rId3"/>
          <a:stretch>
            <a:fillRect/>
          </a:stretch>
        </p:blipFill>
        <p:spPr>
          <a:xfrm>
            <a:off x="0" y="0"/>
            <a:ext cx="13011150" cy="2257425"/>
          </a:xfrm>
          <a:prstGeom prst="rect">
            <a:avLst/>
          </a:prstGeom>
        </p:spPr>
      </p:pic>
      <p:sp>
        <p:nvSpPr>
          <p:cNvPr id="3" name="title"/>
          <p:cNvSpPr/>
          <p:nvPr/>
        </p:nvSpPr>
        <p:spPr>
          <a:xfrm>
            <a:off x="1329840" y="783896"/>
            <a:ext cx="10477500" cy="628650"/>
          </a:xfrm>
          <a:prstGeom prst="rect">
            <a:avLst/>
          </a:prstGeom>
        </p:spPr>
        <p:txBody>
          <a:bodyPr spcFirstLastPara="0" lIns="0" tIns="0" rIns="0" bIns="0" anchor="t"/>
          <a:lstStyle/>
          <a:p>
            <a:pPr algn="l" hangingPunct="0">
              <a:lnSpc>
                <a:spcPct val="91667"/>
              </a:lnSpc>
              <a:spcBef>
                <a:spcPct val="3333"/>
              </a:spcBef>
            </a:pPr>
            <a:r>
              <a:rPr sz="4500" b="1">
                <a:solidFill>
                  <a:srgbClr val="FFFFFF"/>
                </a:solidFill>
                <a:latin typeface="Crimson Text"/>
                <a:ea typeface="+mn-ea"/>
                <a:cs typeface="Crimson Text"/>
              </a:rPr>
              <a:t>Welcome</a:t>
            </a:r>
          </a:p>
        </p:txBody>
      </p:sp>
      <p:pic>
        <p:nvPicPr>
          <p:cNvPr id="4" name="Line-24"/>
          <p:cNvPicPr/>
          <p:nvPr/>
        </p:nvPicPr>
        <p:blipFill rotWithShape="1">
          <a:blip r:embed="rId4"/>
          <a:stretch>
            <a:fillRect/>
          </a:stretch>
        </p:blipFill>
        <p:spPr>
          <a:xfrm rot="-5400000">
            <a:off x="33732" y="623493"/>
            <a:ext cx="1672463" cy="342900"/>
          </a:xfrm>
          <a:prstGeom prst="rect">
            <a:avLst/>
          </a:prstGeom>
        </p:spPr>
      </p:pic>
      <p:sp>
        <p:nvSpPr>
          <p:cNvPr id="5" name="Rectangle 4"/>
          <p:cNvSpPr/>
          <p:nvPr/>
        </p:nvSpPr>
        <p:spPr>
          <a:xfrm>
            <a:off x="1041414" y="2508250"/>
            <a:ext cx="10191750" cy="3848100"/>
          </a:xfrm>
          <a:prstGeom prst="rect">
            <a:avLst/>
          </a:prstGeom>
        </p:spPr>
        <p:txBody>
          <a:bodyPr spcFirstLastPara="0" lIns="95250" tIns="95250" rIns="95250" bIns="0" anchor="t"/>
          <a:lstStyle/>
          <a:p>
            <a:pPr algn="l" hangingPunct="0">
              <a:lnSpc>
                <a:spcPct val="100000"/>
              </a:lnSpc>
            </a:pPr>
            <a:r>
              <a:rPr sz="3000" dirty="0">
                <a:solidFill>
                  <a:srgbClr val="1A1A1A"/>
                </a:solidFill>
                <a:latin typeface="Crimson Text"/>
                <a:ea typeface="+mn-ea"/>
                <a:cs typeface="Crimson Text"/>
              </a:rPr>
              <a:t>Round Table Introductions</a:t>
            </a:r>
          </a:p>
          <a:p>
            <a:pPr marL="457200" indent="-457200" algn="l" hangingPunct="0">
              <a:lnSpc>
                <a:spcPct val="100000"/>
              </a:lnSpc>
              <a:buClr>
                <a:srgbClr val="1A1A1A"/>
              </a:buClr>
              <a:buFont typeface="Arial" panose="020B0604020202020204" pitchFamily="34" charset="0"/>
              <a:buChar char="•"/>
            </a:pPr>
            <a:r>
              <a:rPr sz="3000" dirty="0">
                <a:solidFill>
                  <a:srgbClr val="1A1A1A"/>
                </a:solidFill>
                <a:latin typeface="Crimson Text"/>
                <a:ea typeface="+mn-ea"/>
                <a:cs typeface="Crimson Text"/>
              </a:rPr>
              <a:t>Name </a:t>
            </a:r>
          </a:p>
          <a:p>
            <a:pPr marL="457200" indent="-457200" algn="l" hangingPunct="0">
              <a:lnSpc>
                <a:spcPct val="100000"/>
              </a:lnSpc>
              <a:buClr>
                <a:srgbClr val="1A1A1A"/>
              </a:buClr>
              <a:buFont typeface="Arial" panose="020B0604020202020204" pitchFamily="34" charset="0"/>
              <a:buChar char="•"/>
            </a:pPr>
            <a:r>
              <a:rPr sz="3000" dirty="0">
                <a:solidFill>
                  <a:srgbClr val="1A1A1A"/>
                </a:solidFill>
                <a:latin typeface="Crimson Text"/>
                <a:ea typeface="+mn-ea"/>
                <a:cs typeface="Crimson Text"/>
              </a:rPr>
              <a:t>Organization</a:t>
            </a:r>
          </a:p>
          <a:p>
            <a:pPr marL="457200" indent="-457200" algn="l" hangingPunct="0">
              <a:lnSpc>
                <a:spcPct val="100000"/>
              </a:lnSpc>
              <a:buClr>
                <a:srgbClr val="1A1A1A"/>
              </a:buClr>
              <a:buFont typeface="Arial" panose="020B0604020202020204" pitchFamily="34" charset="0"/>
              <a:buChar char="•"/>
            </a:pPr>
            <a:r>
              <a:rPr sz="3000" dirty="0">
                <a:solidFill>
                  <a:srgbClr val="1A1A1A"/>
                </a:solidFill>
                <a:latin typeface="Crimson Text"/>
                <a:ea typeface="+mn-ea"/>
                <a:cs typeface="Crimson Text"/>
              </a:rPr>
              <a:t>What is your organization hoping to gain from Alliance?</a:t>
            </a:r>
          </a:p>
          <a:p>
            <a:pPr algn="l" hangingPunct="0">
              <a:lnSpc>
                <a:spcPct val="100000"/>
              </a:lnSpc>
            </a:pPr>
            <a:endParaRPr sz="3000" dirty="0">
              <a:solidFill>
                <a:srgbClr val="1A1A1A"/>
              </a:solidFill>
              <a:latin typeface="Crimson Text"/>
              <a:ea typeface="+mn-ea"/>
              <a:cs typeface="Crimson Text"/>
            </a:endParaRPr>
          </a:p>
          <a:p>
            <a:pPr algn="l" hangingPunct="0">
              <a:lnSpc>
                <a:spcPct val="100000"/>
              </a:lnSpc>
            </a:pPr>
            <a:endParaRPr sz="3000" dirty="0">
              <a:solidFill>
                <a:srgbClr val="1A1A1A"/>
              </a:solidFill>
              <a:latin typeface="Crimson Text"/>
              <a:ea typeface="+mn-ea"/>
              <a:cs typeface="Crimson Text"/>
            </a:endParaRPr>
          </a:p>
          <a:p>
            <a:pPr algn="l" hangingPunct="0">
              <a:lnSpc>
                <a:spcPct val="100000"/>
              </a:lnSpc>
            </a:pPr>
            <a:endParaRPr sz="3000" dirty="0">
              <a:solidFill>
                <a:srgbClr val="1A1A1A"/>
              </a:solidFill>
              <a:latin typeface="Crimson Text"/>
              <a:ea typeface="+mn-ea"/>
              <a:cs typeface="Crimson Text"/>
            </a:endParaRPr>
          </a:p>
          <a:p>
            <a:pPr algn="l" hangingPunct="0">
              <a:lnSpc>
                <a:spcPct val="100000"/>
              </a:lnSpc>
            </a:pPr>
            <a:endParaRPr sz="3000" dirty="0">
              <a:solidFill>
                <a:srgbClr val="1A1A1A"/>
              </a:solidFill>
              <a:latin typeface="Crimson Text"/>
              <a:ea typeface="+mn-ea"/>
              <a:cs typeface="Crimson Text"/>
            </a:endParaRPr>
          </a:p>
        </p:txBody>
      </p:sp>
      <p:pic>
        <p:nvPicPr>
          <p:cNvPr id="6" name="Shape-14 copy 1"/>
          <p:cNvPicPr/>
          <p:nvPr/>
        </p:nvPicPr>
        <p:blipFill rotWithShape="1">
          <a:blip r:embed="rId5"/>
          <a:stretch>
            <a:fillRect/>
          </a:stretch>
        </p:blipFill>
        <p:spPr>
          <a:xfrm flipH="1">
            <a:off x="2455232" y="6819900"/>
            <a:ext cx="10555918" cy="531298"/>
          </a:xfrm>
          <a:prstGeom prst="rect">
            <a:avLst/>
          </a:prstGeom>
        </p:spPr>
      </p:pic>
      <p:pic>
        <p:nvPicPr>
          <p:cNvPr id="7" name="Shape-14"/>
          <p:cNvPicPr/>
          <p:nvPr/>
        </p:nvPicPr>
        <p:blipFill rotWithShape="1">
          <a:blip r:embed="rId6"/>
          <a:stretch>
            <a:fillRect/>
          </a:stretch>
        </p:blipFill>
        <p:spPr>
          <a:xfrm>
            <a:off x="0" y="6741951"/>
            <a:ext cx="10588669" cy="609247"/>
          </a:xfrm>
          <a:prstGeom prst="rect">
            <a:avLst/>
          </a:prstGeom>
        </p:spPr>
      </p:pic>
      <p:sp>
        <p:nvSpPr>
          <p:cNvPr id="9" name="Slide Number Placeholder 8"/>
          <p:cNvSpPr>
            <a:spLocks noGrp="1"/>
          </p:cNvSpPr>
          <p:nvPr>
            <p:ph type="sldNum" sz="quarter" idx="12"/>
          </p:nvPr>
        </p:nvSpPr>
        <p:spPr>
          <a:xfrm>
            <a:off x="10877550" y="6756634"/>
            <a:ext cx="2133600" cy="365125"/>
          </a:xfrm>
        </p:spPr>
        <p:txBody>
          <a:bodyPr/>
          <a:lstStyle/>
          <a:p>
            <a:fld id="{6CB18C70-803E-428A-BAB3-289BE172EF8D}" type="slidenum">
              <a:rPr lang="en-US" smtClean="0">
                <a:solidFill>
                  <a:schemeClr val="tx1"/>
                </a:solidFill>
              </a:rPr>
              <a:t>3</a:t>
            </a:fld>
            <a:endParaRPr lang="en-US" dirty="0">
              <a:solidFill>
                <a:schemeClr val="tx1"/>
              </a:solidFill>
            </a:endParaRPr>
          </a:p>
        </p:txBody>
      </p:sp>
    </p:spTree>
    <p:extLst>
      <p:ext uri="{BB962C8B-B14F-4D97-AF65-F5344CB8AC3E}">
        <p14:creationId xmlns:p14="http://schemas.microsoft.com/office/powerpoint/2010/main" val="393002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copy 1"/>
        <p:cNvGrpSpPr/>
        <p:nvPr/>
      </p:nvGrpSpPr>
      <p:grpSpPr>
        <a:xfrm>
          <a:off x="0" y="0"/>
          <a:ext cx="0" cy="0"/>
          <a:chOff x="0" y="0"/>
          <a:chExt cx="0" cy="0"/>
        </a:xfrm>
      </p:grpSpPr>
      <p:pic>
        <p:nvPicPr>
          <p:cNvPr id="2" name="image"/>
          <p:cNvPicPr/>
          <p:nvPr/>
        </p:nvPicPr>
        <p:blipFill rotWithShape="1">
          <a:blip r:embed="rId3"/>
          <a:stretch>
            <a:fillRect/>
          </a:stretch>
        </p:blipFill>
        <p:spPr>
          <a:xfrm>
            <a:off x="0" y="0"/>
            <a:ext cx="13011150" cy="2257425"/>
          </a:xfrm>
          <a:prstGeom prst="rect">
            <a:avLst/>
          </a:prstGeom>
        </p:spPr>
      </p:pic>
      <p:sp>
        <p:nvSpPr>
          <p:cNvPr id="3" name="title"/>
          <p:cNvSpPr/>
          <p:nvPr/>
        </p:nvSpPr>
        <p:spPr>
          <a:xfrm>
            <a:off x="1329840" y="783896"/>
            <a:ext cx="10477500" cy="1257300"/>
          </a:xfrm>
          <a:prstGeom prst="rect">
            <a:avLst/>
          </a:prstGeom>
        </p:spPr>
        <p:txBody>
          <a:bodyPr spcFirstLastPara="0" lIns="0" tIns="0" rIns="0" bIns="0" anchor="t"/>
          <a:lstStyle/>
          <a:p>
            <a:pPr algn="l" hangingPunct="0">
              <a:lnSpc>
                <a:spcPct val="91667"/>
              </a:lnSpc>
              <a:spcBef>
                <a:spcPct val="3333"/>
              </a:spcBef>
            </a:pPr>
            <a:r>
              <a:rPr sz="4500" b="1" dirty="0">
                <a:solidFill>
                  <a:srgbClr val="FFFFFF"/>
                </a:solidFill>
                <a:latin typeface="Crimson Text"/>
                <a:ea typeface="+mn-ea"/>
                <a:cs typeface="Crimson Text"/>
              </a:rPr>
              <a:t>Collaborative Success Stories </a:t>
            </a:r>
            <a:endParaRPr lang="en-US" sz="4500" b="1" dirty="0">
              <a:solidFill>
                <a:srgbClr val="FFFFFF"/>
              </a:solidFill>
              <a:latin typeface="Crimson Text"/>
              <a:ea typeface="+mn-ea"/>
              <a:cs typeface="Crimson Text"/>
            </a:endParaRPr>
          </a:p>
          <a:p>
            <a:pPr algn="l" hangingPunct="0">
              <a:lnSpc>
                <a:spcPct val="91667"/>
              </a:lnSpc>
              <a:spcBef>
                <a:spcPct val="3333"/>
              </a:spcBef>
            </a:pPr>
            <a:r>
              <a:rPr sz="4500" b="1" dirty="0">
                <a:solidFill>
                  <a:srgbClr val="FFFFFF"/>
                </a:solidFill>
                <a:latin typeface="Crimson Text"/>
                <a:ea typeface="+mn-ea"/>
                <a:cs typeface="Crimson Text"/>
              </a:rPr>
              <a:t>Saving Millions $$</a:t>
            </a:r>
            <a:r>
              <a:rPr lang="en-US" sz="4500" b="1" dirty="0">
                <a:solidFill>
                  <a:srgbClr val="FFFFFF"/>
                </a:solidFill>
                <a:latin typeface="Crimson Text"/>
                <a:ea typeface="+mn-ea"/>
                <a:cs typeface="Crimson Text"/>
              </a:rPr>
              <a:t>$</a:t>
            </a:r>
            <a:endParaRPr sz="4500" b="1" dirty="0">
              <a:solidFill>
                <a:srgbClr val="FFFFFF"/>
              </a:solidFill>
              <a:latin typeface="Crimson Text"/>
              <a:ea typeface="+mn-ea"/>
              <a:cs typeface="Crimson Text"/>
            </a:endParaRPr>
          </a:p>
        </p:txBody>
      </p:sp>
      <p:pic>
        <p:nvPicPr>
          <p:cNvPr id="4" name="Line-24"/>
          <p:cNvPicPr/>
          <p:nvPr/>
        </p:nvPicPr>
        <p:blipFill rotWithShape="1">
          <a:blip r:embed="rId4"/>
          <a:stretch>
            <a:fillRect/>
          </a:stretch>
        </p:blipFill>
        <p:spPr>
          <a:xfrm rot="-5400000">
            <a:off x="33732" y="623493"/>
            <a:ext cx="1672463" cy="342900"/>
          </a:xfrm>
          <a:prstGeom prst="rect">
            <a:avLst/>
          </a:prstGeom>
        </p:spPr>
      </p:pic>
      <p:pic>
        <p:nvPicPr>
          <p:cNvPr id="5" name="Shape-14 copy 1"/>
          <p:cNvPicPr/>
          <p:nvPr/>
        </p:nvPicPr>
        <p:blipFill rotWithShape="1">
          <a:blip r:embed="rId5"/>
          <a:stretch>
            <a:fillRect/>
          </a:stretch>
        </p:blipFill>
        <p:spPr>
          <a:xfrm flipH="1">
            <a:off x="2455232" y="6819900"/>
            <a:ext cx="10555918" cy="531298"/>
          </a:xfrm>
          <a:prstGeom prst="rect">
            <a:avLst/>
          </a:prstGeom>
        </p:spPr>
      </p:pic>
      <p:pic>
        <p:nvPicPr>
          <p:cNvPr id="6" name="Shape-14"/>
          <p:cNvPicPr/>
          <p:nvPr/>
        </p:nvPicPr>
        <p:blipFill rotWithShape="1">
          <a:blip r:embed="rId6"/>
          <a:stretch>
            <a:fillRect/>
          </a:stretch>
        </p:blipFill>
        <p:spPr>
          <a:xfrm>
            <a:off x="0" y="6741951"/>
            <a:ext cx="10588669" cy="609247"/>
          </a:xfrm>
          <a:prstGeom prst="rect">
            <a:avLst/>
          </a:prstGeom>
        </p:spPr>
      </p:pic>
      <p:sp>
        <p:nvSpPr>
          <p:cNvPr id="7" name="Rectangle 6"/>
          <p:cNvSpPr/>
          <p:nvPr/>
        </p:nvSpPr>
        <p:spPr>
          <a:xfrm>
            <a:off x="1041414" y="2520169"/>
            <a:ext cx="11204373" cy="3848100"/>
          </a:xfrm>
          <a:prstGeom prst="rect">
            <a:avLst/>
          </a:prstGeom>
        </p:spPr>
        <p:txBody>
          <a:bodyPr spcFirstLastPara="0" lIns="95250" tIns="95250" rIns="95250" bIns="0" anchor="t"/>
          <a:lstStyle/>
          <a:p>
            <a:pPr marL="457200" indent="-457200" algn="l" hangingPunct="0">
              <a:lnSpc>
                <a:spcPct val="100000"/>
              </a:lnSpc>
              <a:buClr>
                <a:srgbClr val="1A1A1A"/>
              </a:buClr>
              <a:buFont typeface="Arial" panose="020B0604020202020204" pitchFamily="34" charset="0"/>
              <a:buChar char="•"/>
            </a:pPr>
            <a:r>
              <a:rPr sz="3000" dirty="0">
                <a:solidFill>
                  <a:srgbClr val="1A1A1A"/>
                </a:solidFill>
                <a:latin typeface="Crimson Text"/>
                <a:ea typeface="+mn-ea"/>
                <a:cs typeface="Crimson Text"/>
              </a:rPr>
              <a:t>Baltimore Regional Cooperative Purchasing Committee</a:t>
            </a:r>
          </a:p>
          <a:p>
            <a:pPr marL="457200" indent="-457200" algn="l" hangingPunct="0">
              <a:lnSpc>
                <a:spcPct val="100000"/>
              </a:lnSpc>
              <a:buClr>
                <a:srgbClr val="1A1A1A"/>
              </a:buClr>
              <a:buFont typeface="Arial" panose="020B0604020202020204" pitchFamily="34" charset="0"/>
              <a:buChar char="•"/>
            </a:pPr>
            <a:r>
              <a:rPr sz="3000" dirty="0">
                <a:solidFill>
                  <a:srgbClr val="1A1A1A"/>
                </a:solidFill>
                <a:latin typeface="Crimson Text"/>
                <a:ea typeface="+mn-ea"/>
                <a:cs typeface="Crimson Text"/>
              </a:rPr>
              <a:t>Cook County, Illinois (Chicago City-County Collaboration)</a:t>
            </a:r>
            <a:endParaRPr lang="en-US" sz="3000" dirty="0">
              <a:solidFill>
                <a:srgbClr val="1A1A1A"/>
              </a:solidFill>
              <a:latin typeface="Crimson Text"/>
              <a:ea typeface="+mn-ea"/>
              <a:cs typeface="Crimson Text"/>
            </a:endParaRPr>
          </a:p>
          <a:p>
            <a:pPr marL="914400" lvl="1" indent="-457200" hangingPunct="0">
              <a:buClr>
                <a:srgbClr val="1A1A1A"/>
              </a:buClr>
              <a:buFont typeface="Arial" panose="020B0604020202020204" pitchFamily="34" charset="0"/>
              <a:buChar char="•"/>
            </a:pPr>
            <a:r>
              <a:rPr lang="en-US" sz="3000" i="1" dirty="0">
                <a:solidFill>
                  <a:srgbClr val="1A1A1A"/>
                </a:solidFill>
                <a:latin typeface="Crimson Text"/>
                <a:cs typeface="Crimson Text"/>
              </a:rPr>
              <a:t>over $25M savings in first years</a:t>
            </a:r>
            <a:endParaRPr sz="3000" i="1" dirty="0">
              <a:solidFill>
                <a:srgbClr val="1A1A1A"/>
              </a:solidFill>
              <a:latin typeface="Crimson Text"/>
              <a:ea typeface="+mn-ea"/>
              <a:cs typeface="Crimson Text"/>
            </a:endParaRPr>
          </a:p>
          <a:p>
            <a:pPr marL="457200" indent="-457200" algn="l" hangingPunct="0">
              <a:lnSpc>
                <a:spcPct val="100000"/>
              </a:lnSpc>
              <a:buClr>
                <a:srgbClr val="1A1A1A"/>
              </a:buClr>
              <a:buFont typeface="Arial" panose="020B0604020202020204" pitchFamily="34" charset="0"/>
              <a:buChar char="•"/>
            </a:pPr>
            <a:r>
              <a:rPr sz="3000" dirty="0">
                <a:solidFill>
                  <a:srgbClr val="1A1A1A"/>
                </a:solidFill>
                <a:latin typeface="Crimson Text"/>
                <a:ea typeface="+mn-ea"/>
                <a:cs typeface="Crimson Text"/>
              </a:rPr>
              <a:t>Kansas City Regional Purchasing Cooperative</a:t>
            </a:r>
          </a:p>
          <a:p>
            <a:pPr marL="457200" indent="-457200" algn="l" hangingPunct="0">
              <a:lnSpc>
                <a:spcPct val="100000"/>
              </a:lnSpc>
              <a:buClr>
                <a:srgbClr val="1A1A1A"/>
              </a:buClr>
              <a:buFont typeface="Arial" panose="020B0604020202020204" pitchFamily="34" charset="0"/>
              <a:buChar char="•"/>
            </a:pPr>
            <a:r>
              <a:rPr sz="3000" dirty="0">
                <a:solidFill>
                  <a:srgbClr val="1A1A1A"/>
                </a:solidFill>
                <a:latin typeface="Crimson Text"/>
                <a:ea typeface="+mn-ea"/>
                <a:cs typeface="Crimson Text"/>
              </a:rPr>
              <a:t>Tarrant County, Texas </a:t>
            </a:r>
            <a:endParaRPr lang="en-US" sz="3000" dirty="0">
              <a:solidFill>
                <a:srgbClr val="1A1A1A"/>
              </a:solidFill>
              <a:latin typeface="Crimson Text"/>
              <a:ea typeface="+mn-ea"/>
              <a:cs typeface="Crimson Text"/>
            </a:endParaRPr>
          </a:p>
          <a:p>
            <a:pPr marL="914400" lvl="1" indent="-457200" hangingPunct="0">
              <a:buClr>
                <a:srgbClr val="1A1A1A"/>
              </a:buClr>
              <a:buFont typeface="Arial" panose="020B0604020202020204" pitchFamily="34" charset="0"/>
              <a:buChar char="•"/>
            </a:pPr>
            <a:r>
              <a:rPr sz="3000" i="1" dirty="0">
                <a:solidFill>
                  <a:srgbClr val="1A1A1A"/>
                </a:solidFill>
                <a:latin typeface="Crimson Text"/>
                <a:ea typeface="+mn-ea"/>
                <a:cs typeface="Crimson Text"/>
              </a:rPr>
              <a:t>over 100 cities/towns/gov’t </a:t>
            </a:r>
            <a:r>
              <a:rPr lang="en-US" sz="3000" i="1" dirty="0">
                <a:solidFill>
                  <a:srgbClr val="1A1A1A"/>
                </a:solidFill>
                <a:latin typeface="Crimson Text"/>
                <a:ea typeface="+mn-ea"/>
                <a:cs typeface="Crimson Text"/>
              </a:rPr>
              <a:t>participants</a:t>
            </a:r>
            <a:endParaRPr sz="3000" i="1" dirty="0">
              <a:solidFill>
                <a:srgbClr val="1A1A1A"/>
              </a:solidFill>
              <a:latin typeface="Crimson Text"/>
              <a:ea typeface="+mn-ea"/>
              <a:cs typeface="Crimson Text"/>
            </a:endParaRPr>
          </a:p>
          <a:p>
            <a:pPr marL="457200" indent="-457200" algn="l" hangingPunct="0">
              <a:lnSpc>
                <a:spcPct val="100000"/>
              </a:lnSpc>
              <a:buClr>
                <a:srgbClr val="1A1A1A"/>
              </a:buClr>
              <a:buFont typeface="Arial" panose="020B0604020202020204" pitchFamily="34" charset="0"/>
              <a:buChar char="•"/>
            </a:pPr>
            <a:r>
              <a:rPr sz="3000" dirty="0">
                <a:solidFill>
                  <a:srgbClr val="1A1A1A"/>
                </a:solidFill>
                <a:latin typeface="Crimson Text"/>
                <a:ea typeface="+mn-ea"/>
                <a:cs typeface="Crimson Text"/>
              </a:rPr>
              <a:t>State of Arizona Strategic Alliance for Volume Expenditures (S.A.V.E.)</a:t>
            </a:r>
          </a:p>
          <a:p>
            <a:pPr marL="457200" indent="-457200" algn="l" hangingPunct="0">
              <a:lnSpc>
                <a:spcPct val="100000"/>
              </a:lnSpc>
              <a:buClr>
                <a:srgbClr val="1A1A1A"/>
              </a:buClr>
              <a:buFont typeface="Arial" panose="020B0604020202020204" pitchFamily="34" charset="0"/>
              <a:buChar char="•"/>
            </a:pPr>
            <a:r>
              <a:rPr sz="3000" dirty="0">
                <a:solidFill>
                  <a:srgbClr val="1A1A1A"/>
                </a:solidFill>
                <a:latin typeface="Crimson Text"/>
                <a:ea typeface="+mn-ea"/>
                <a:cs typeface="Crimson Text"/>
              </a:rPr>
              <a:t>Greater Portland Council of Governments </a:t>
            </a:r>
          </a:p>
          <a:p>
            <a:pPr algn="l" hangingPunct="0">
              <a:lnSpc>
                <a:spcPct val="100000"/>
              </a:lnSpc>
            </a:pPr>
            <a:endParaRPr sz="3000" dirty="0">
              <a:solidFill>
                <a:srgbClr val="1A1A1A"/>
              </a:solidFill>
              <a:latin typeface="Crimson Text"/>
              <a:ea typeface="+mn-ea"/>
              <a:cs typeface="Crimson Text"/>
            </a:endParaRPr>
          </a:p>
        </p:txBody>
      </p:sp>
      <p:sp>
        <p:nvSpPr>
          <p:cNvPr id="9" name="Slide Number Placeholder 8"/>
          <p:cNvSpPr>
            <a:spLocks noGrp="1"/>
          </p:cNvSpPr>
          <p:nvPr>
            <p:ph type="sldNum" sz="quarter" idx="12"/>
          </p:nvPr>
        </p:nvSpPr>
        <p:spPr>
          <a:xfrm>
            <a:off x="10877550" y="6819900"/>
            <a:ext cx="2133600" cy="365125"/>
          </a:xfrm>
        </p:spPr>
        <p:txBody>
          <a:bodyPr/>
          <a:lstStyle/>
          <a:p>
            <a:fld id="{6CB18C70-803E-428A-BAB3-289BE172EF8D}" type="slidenum">
              <a:rPr lang="en-US" smtClean="0">
                <a:solidFill>
                  <a:schemeClr val="tx1"/>
                </a:solidFill>
              </a:rPr>
              <a:t>4</a:t>
            </a:fld>
            <a:endParaRPr lang="en-US" dirty="0">
              <a:solidFill>
                <a:schemeClr val="tx1"/>
              </a:solidFill>
            </a:endParaRPr>
          </a:p>
        </p:txBody>
      </p:sp>
    </p:spTree>
    <p:extLst>
      <p:ext uri="{BB962C8B-B14F-4D97-AF65-F5344CB8AC3E}">
        <p14:creationId xmlns:p14="http://schemas.microsoft.com/office/powerpoint/2010/main" val="3930024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copy 2"/>
        <p:cNvGrpSpPr/>
        <p:nvPr/>
      </p:nvGrpSpPr>
      <p:grpSpPr>
        <a:xfrm>
          <a:off x="0" y="0"/>
          <a:ext cx="0" cy="0"/>
          <a:chOff x="0" y="0"/>
          <a:chExt cx="0" cy="0"/>
        </a:xfrm>
      </p:grpSpPr>
      <p:pic>
        <p:nvPicPr>
          <p:cNvPr id="2" name="image"/>
          <p:cNvPicPr/>
          <p:nvPr/>
        </p:nvPicPr>
        <p:blipFill rotWithShape="1">
          <a:blip r:embed="rId3"/>
          <a:stretch>
            <a:fillRect/>
          </a:stretch>
        </p:blipFill>
        <p:spPr>
          <a:xfrm>
            <a:off x="0" y="0"/>
            <a:ext cx="13011150" cy="2257425"/>
          </a:xfrm>
          <a:prstGeom prst="rect">
            <a:avLst/>
          </a:prstGeom>
        </p:spPr>
      </p:pic>
      <p:sp>
        <p:nvSpPr>
          <p:cNvPr id="3" name="title"/>
          <p:cNvSpPr/>
          <p:nvPr/>
        </p:nvSpPr>
        <p:spPr>
          <a:xfrm>
            <a:off x="1329840" y="783896"/>
            <a:ext cx="10477500" cy="628650"/>
          </a:xfrm>
          <a:prstGeom prst="rect">
            <a:avLst/>
          </a:prstGeom>
        </p:spPr>
        <p:txBody>
          <a:bodyPr spcFirstLastPara="0" lIns="0" tIns="0" rIns="0" bIns="0" anchor="t"/>
          <a:lstStyle/>
          <a:p>
            <a:pPr algn="l" hangingPunct="0">
              <a:lnSpc>
                <a:spcPct val="91667"/>
              </a:lnSpc>
              <a:spcBef>
                <a:spcPct val="3333"/>
              </a:spcBef>
            </a:pPr>
            <a:r>
              <a:rPr sz="4500" b="1">
                <a:solidFill>
                  <a:srgbClr val="FFFFFF"/>
                </a:solidFill>
                <a:latin typeface="Crimson Text"/>
                <a:ea typeface="+mn-ea"/>
                <a:cs typeface="Crimson Text"/>
              </a:rPr>
              <a:t>Vision for Alliance</a:t>
            </a:r>
          </a:p>
        </p:txBody>
      </p:sp>
      <p:pic>
        <p:nvPicPr>
          <p:cNvPr id="4" name="Line-24"/>
          <p:cNvPicPr/>
          <p:nvPr/>
        </p:nvPicPr>
        <p:blipFill rotWithShape="1">
          <a:blip r:embed="rId4"/>
          <a:stretch>
            <a:fillRect/>
          </a:stretch>
        </p:blipFill>
        <p:spPr>
          <a:xfrm rot="-5400000">
            <a:off x="33732" y="623493"/>
            <a:ext cx="1672463" cy="342900"/>
          </a:xfrm>
          <a:prstGeom prst="rect">
            <a:avLst/>
          </a:prstGeom>
        </p:spPr>
      </p:pic>
      <p:pic>
        <p:nvPicPr>
          <p:cNvPr id="5" name="Shape-14 copy 1"/>
          <p:cNvPicPr/>
          <p:nvPr/>
        </p:nvPicPr>
        <p:blipFill rotWithShape="1">
          <a:blip r:embed="rId5"/>
          <a:stretch>
            <a:fillRect/>
          </a:stretch>
        </p:blipFill>
        <p:spPr>
          <a:xfrm flipH="1">
            <a:off x="2455232" y="6834188"/>
            <a:ext cx="10555918" cy="531298"/>
          </a:xfrm>
          <a:prstGeom prst="rect">
            <a:avLst/>
          </a:prstGeom>
        </p:spPr>
      </p:pic>
      <p:pic>
        <p:nvPicPr>
          <p:cNvPr id="6" name="Shape-14"/>
          <p:cNvPicPr/>
          <p:nvPr/>
        </p:nvPicPr>
        <p:blipFill rotWithShape="1">
          <a:blip r:embed="rId6"/>
          <a:stretch>
            <a:fillRect/>
          </a:stretch>
        </p:blipFill>
        <p:spPr>
          <a:xfrm>
            <a:off x="0" y="6741951"/>
            <a:ext cx="10588669" cy="609247"/>
          </a:xfrm>
          <a:prstGeom prst="rect">
            <a:avLst/>
          </a:prstGeom>
        </p:spPr>
      </p:pic>
      <p:sp>
        <p:nvSpPr>
          <p:cNvPr id="7" name="Rectangle 6"/>
          <p:cNvSpPr/>
          <p:nvPr/>
        </p:nvSpPr>
        <p:spPr>
          <a:xfrm>
            <a:off x="981923" y="2168444"/>
            <a:ext cx="11173333" cy="4619625"/>
          </a:xfrm>
          <a:prstGeom prst="rect">
            <a:avLst/>
          </a:prstGeom>
        </p:spPr>
        <p:txBody>
          <a:bodyPr spcFirstLastPara="0" lIns="95250" tIns="95250" rIns="95250" bIns="0" anchor="t"/>
          <a:lstStyle/>
          <a:p>
            <a:pPr marL="457200" indent="-457200" algn="l" hangingPunct="0">
              <a:lnSpc>
                <a:spcPct val="100000"/>
              </a:lnSpc>
              <a:buClr>
                <a:srgbClr val="1A1A1A"/>
              </a:buClr>
              <a:buFont typeface="Arial" panose="020B0604020202020204" pitchFamily="34" charset="0"/>
              <a:buChar char="•"/>
            </a:pPr>
            <a:r>
              <a:rPr sz="2850" dirty="0">
                <a:solidFill>
                  <a:srgbClr val="1A1A1A"/>
                </a:solidFill>
                <a:latin typeface="Crimson Text"/>
                <a:ea typeface="+mn-ea"/>
                <a:cs typeface="Crimson Text"/>
              </a:rPr>
              <a:t>Leverage market power to negotiate better terms, including lower prices </a:t>
            </a:r>
          </a:p>
          <a:p>
            <a:pPr marL="819150" lvl="1" indent="-361950" hangingPunct="0">
              <a:buClr>
                <a:srgbClr val="1A1A1A"/>
              </a:buClr>
              <a:buFont typeface="Arial" panose="020B0604020202020204" pitchFamily="34" charset="0"/>
              <a:buChar char="•"/>
            </a:pPr>
            <a:r>
              <a:rPr sz="2000" dirty="0">
                <a:solidFill>
                  <a:srgbClr val="1A1A1A"/>
                </a:solidFill>
                <a:latin typeface="Crimson Text"/>
                <a:ea typeface="+mn-ea"/>
                <a:cs typeface="Crimson Text"/>
              </a:rPr>
              <a:t>Industry standard savings of 5-15%</a:t>
            </a:r>
          </a:p>
          <a:p>
            <a:pPr marL="819150" lvl="1" indent="-361950" hangingPunct="0">
              <a:buClr>
                <a:srgbClr val="1A1A1A"/>
              </a:buClr>
              <a:buFont typeface="Arial" panose="020B0604020202020204" pitchFamily="34" charset="0"/>
              <a:buChar char="•"/>
            </a:pPr>
            <a:r>
              <a:rPr sz="2000" dirty="0">
                <a:solidFill>
                  <a:srgbClr val="1A1A1A"/>
                </a:solidFill>
                <a:latin typeface="Crimson Text"/>
                <a:ea typeface="+mn-ea"/>
                <a:cs typeface="Crimson Text"/>
              </a:rPr>
              <a:t>OC spend &gt;$2B with just 5% savings = $50M savings </a:t>
            </a:r>
            <a:endParaRPr lang="en-US" sz="2000" dirty="0">
              <a:solidFill>
                <a:srgbClr val="1A1A1A"/>
              </a:solidFill>
              <a:latin typeface="Crimson Text"/>
              <a:ea typeface="+mn-ea"/>
              <a:cs typeface="Crimson Text"/>
            </a:endParaRPr>
          </a:p>
          <a:p>
            <a:pPr lvl="1" hangingPunct="0">
              <a:buClr>
                <a:srgbClr val="1A1A1A"/>
              </a:buClr>
            </a:pPr>
            <a:endParaRPr sz="1000" dirty="0">
              <a:solidFill>
                <a:srgbClr val="1A1A1A"/>
              </a:solidFill>
              <a:latin typeface="Crimson Text"/>
              <a:ea typeface="+mn-ea"/>
              <a:cs typeface="Crimson Text"/>
            </a:endParaRPr>
          </a:p>
          <a:p>
            <a:pPr marL="457200" indent="-457200" algn="l" hangingPunct="0">
              <a:lnSpc>
                <a:spcPct val="100000"/>
              </a:lnSpc>
              <a:buClr>
                <a:srgbClr val="1A1A1A"/>
              </a:buClr>
              <a:buFont typeface="Arial" panose="020B0604020202020204" pitchFamily="34" charset="0"/>
              <a:buChar char="•"/>
            </a:pPr>
            <a:r>
              <a:rPr sz="2850" dirty="0">
                <a:solidFill>
                  <a:srgbClr val="1A1A1A"/>
                </a:solidFill>
                <a:latin typeface="Crimson Text"/>
                <a:ea typeface="+mn-ea"/>
                <a:cs typeface="Crimson Text"/>
              </a:rPr>
              <a:t>Increase efficiencies, eliminating duplication of efforts</a:t>
            </a:r>
          </a:p>
          <a:p>
            <a:pPr marL="819150" lvl="1" indent="-361950" hangingPunct="0">
              <a:buClr>
                <a:srgbClr val="1A1A1A"/>
              </a:buClr>
              <a:buFont typeface="Arial" panose="020B0604020202020204" pitchFamily="34" charset="0"/>
              <a:buChar char="•"/>
            </a:pPr>
            <a:r>
              <a:rPr sz="2000" dirty="0">
                <a:solidFill>
                  <a:srgbClr val="1A1A1A"/>
                </a:solidFill>
                <a:latin typeface="Crimson Text"/>
                <a:ea typeface="+mn-ea"/>
                <a:cs typeface="Crimson Text"/>
              </a:rPr>
              <a:t>Solicitation Costs for Board Awarded Contracts</a:t>
            </a:r>
          </a:p>
          <a:p>
            <a:pPr marL="819150" lvl="1" indent="-361950" hangingPunct="0">
              <a:buClr>
                <a:srgbClr val="1A1A1A"/>
              </a:buClr>
              <a:buFont typeface="Arial" panose="020B0604020202020204" pitchFamily="34" charset="0"/>
              <a:buChar char="•"/>
            </a:pPr>
            <a:r>
              <a:rPr sz="2000" dirty="0">
                <a:solidFill>
                  <a:srgbClr val="1A1A1A"/>
                </a:solidFill>
                <a:latin typeface="Crimson Text"/>
                <a:ea typeface="+mn-ea"/>
                <a:cs typeface="Crimson Text"/>
              </a:rPr>
              <a:t>RFP - $50K (6-24 months)</a:t>
            </a:r>
          </a:p>
          <a:p>
            <a:pPr marL="819150" lvl="1" indent="-361950" hangingPunct="0">
              <a:buClr>
                <a:srgbClr val="1A1A1A"/>
              </a:buClr>
              <a:buFont typeface="Arial" panose="020B0604020202020204" pitchFamily="34" charset="0"/>
              <a:buChar char="•"/>
            </a:pPr>
            <a:r>
              <a:rPr sz="2000" dirty="0">
                <a:solidFill>
                  <a:srgbClr val="1A1A1A"/>
                </a:solidFill>
                <a:latin typeface="Crimson Text"/>
                <a:ea typeface="+mn-ea"/>
                <a:cs typeface="Crimson Text"/>
              </a:rPr>
              <a:t>IFB -  $27K </a:t>
            </a:r>
            <a:endParaRPr lang="en-US" sz="2000" dirty="0">
              <a:solidFill>
                <a:srgbClr val="1A1A1A"/>
              </a:solidFill>
              <a:latin typeface="Crimson Text"/>
              <a:cs typeface="Crimson Text"/>
            </a:endParaRPr>
          </a:p>
          <a:p>
            <a:pPr lvl="1" hangingPunct="0">
              <a:buClr>
                <a:srgbClr val="1A1A1A"/>
              </a:buClr>
            </a:pPr>
            <a:endParaRPr sz="1000" dirty="0">
              <a:solidFill>
                <a:srgbClr val="1A1A1A"/>
              </a:solidFill>
              <a:latin typeface="Crimson Text"/>
              <a:ea typeface="+mn-ea"/>
              <a:cs typeface="Crimson Text"/>
            </a:endParaRPr>
          </a:p>
          <a:p>
            <a:pPr marL="457200" indent="-457200" algn="l" hangingPunct="0">
              <a:lnSpc>
                <a:spcPct val="100000"/>
              </a:lnSpc>
              <a:buClr>
                <a:srgbClr val="1A1A1A"/>
              </a:buClr>
              <a:buFont typeface="Arial" panose="020B0604020202020204" pitchFamily="34" charset="0"/>
              <a:buChar char="•"/>
            </a:pPr>
            <a:r>
              <a:rPr sz="2850" dirty="0">
                <a:solidFill>
                  <a:srgbClr val="1A1A1A"/>
                </a:solidFill>
                <a:latin typeface="Crimson Text"/>
                <a:ea typeface="+mn-ea"/>
                <a:cs typeface="Crimson Text"/>
              </a:rPr>
              <a:t>Provide local small businesses with increased opportunities to bid for local government contracts</a:t>
            </a:r>
            <a:endParaRPr lang="en-US" sz="2850" dirty="0">
              <a:solidFill>
                <a:srgbClr val="1A1A1A"/>
              </a:solidFill>
              <a:latin typeface="Crimson Text"/>
              <a:ea typeface="+mn-ea"/>
              <a:cs typeface="Crimson Text"/>
            </a:endParaRPr>
          </a:p>
          <a:p>
            <a:pPr algn="l" hangingPunct="0">
              <a:lnSpc>
                <a:spcPct val="100000"/>
              </a:lnSpc>
              <a:buClr>
                <a:srgbClr val="1A1A1A"/>
              </a:buClr>
            </a:pPr>
            <a:endParaRPr sz="1000" dirty="0">
              <a:solidFill>
                <a:srgbClr val="1A1A1A"/>
              </a:solidFill>
              <a:latin typeface="Crimson Text"/>
              <a:ea typeface="+mn-ea"/>
              <a:cs typeface="Crimson Text"/>
            </a:endParaRPr>
          </a:p>
          <a:p>
            <a:pPr marL="457200" indent="-457200" algn="l" hangingPunct="0">
              <a:lnSpc>
                <a:spcPct val="100000"/>
              </a:lnSpc>
              <a:buClr>
                <a:srgbClr val="1A1A1A"/>
              </a:buClr>
              <a:buFont typeface="Arial" panose="020B0604020202020204" pitchFamily="34" charset="0"/>
              <a:buChar char="•"/>
            </a:pPr>
            <a:r>
              <a:rPr sz="2850" dirty="0">
                <a:solidFill>
                  <a:srgbClr val="1A1A1A"/>
                </a:solidFill>
                <a:latin typeface="Crimson Text"/>
                <a:ea typeface="+mn-ea"/>
                <a:cs typeface="Crimson Text"/>
              </a:rPr>
              <a:t>Sharing of knowledge, information and expertise</a:t>
            </a:r>
          </a:p>
        </p:txBody>
      </p:sp>
      <p:sp>
        <p:nvSpPr>
          <p:cNvPr id="9" name="Slide Number Placeholder 8"/>
          <p:cNvSpPr>
            <a:spLocks noGrp="1"/>
          </p:cNvSpPr>
          <p:nvPr>
            <p:ph type="sldNum" sz="quarter" idx="12"/>
          </p:nvPr>
        </p:nvSpPr>
        <p:spPr>
          <a:xfrm>
            <a:off x="10877550" y="6758149"/>
            <a:ext cx="2133600" cy="365125"/>
          </a:xfrm>
        </p:spPr>
        <p:txBody>
          <a:bodyPr/>
          <a:lstStyle/>
          <a:p>
            <a:fld id="{6CB18C70-803E-428A-BAB3-289BE172EF8D}" type="slidenum">
              <a:rPr lang="en-US" smtClean="0">
                <a:solidFill>
                  <a:schemeClr val="tx1"/>
                </a:solidFill>
              </a:rPr>
              <a:t>5</a:t>
            </a:fld>
            <a:endParaRPr lang="en-US" dirty="0">
              <a:solidFill>
                <a:schemeClr val="tx1"/>
              </a:solidFill>
            </a:endParaRPr>
          </a:p>
        </p:txBody>
      </p:sp>
    </p:spTree>
    <p:extLst>
      <p:ext uri="{BB962C8B-B14F-4D97-AF65-F5344CB8AC3E}">
        <p14:creationId xmlns:p14="http://schemas.microsoft.com/office/powerpoint/2010/main" val="3930024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copy 4"/>
        <p:cNvGrpSpPr/>
        <p:nvPr/>
      </p:nvGrpSpPr>
      <p:grpSpPr>
        <a:xfrm>
          <a:off x="0" y="0"/>
          <a:ext cx="0" cy="0"/>
          <a:chOff x="0" y="0"/>
          <a:chExt cx="0" cy="0"/>
        </a:xfrm>
      </p:grpSpPr>
      <p:pic>
        <p:nvPicPr>
          <p:cNvPr id="2" name="image"/>
          <p:cNvPicPr/>
          <p:nvPr/>
        </p:nvPicPr>
        <p:blipFill rotWithShape="1">
          <a:blip r:embed="rId3"/>
          <a:stretch>
            <a:fillRect/>
          </a:stretch>
        </p:blipFill>
        <p:spPr>
          <a:xfrm>
            <a:off x="0" y="0"/>
            <a:ext cx="13011150" cy="2257425"/>
          </a:xfrm>
          <a:prstGeom prst="rect">
            <a:avLst/>
          </a:prstGeom>
        </p:spPr>
      </p:pic>
      <p:sp>
        <p:nvSpPr>
          <p:cNvPr id="3" name="title"/>
          <p:cNvSpPr/>
          <p:nvPr/>
        </p:nvSpPr>
        <p:spPr>
          <a:xfrm>
            <a:off x="1329840" y="783896"/>
            <a:ext cx="10477500" cy="628650"/>
          </a:xfrm>
          <a:prstGeom prst="rect">
            <a:avLst/>
          </a:prstGeom>
        </p:spPr>
        <p:txBody>
          <a:bodyPr spcFirstLastPara="0" lIns="0" tIns="0" rIns="0" bIns="0" anchor="t"/>
          <a:lstStyle/>
          <a:p>
            <a:pPr hangingPunct="0">
              <a:lnSpc>
                <a:spcPct val="91667"/>
              </a:lnSpc>
              <a:spcBef>
                <a:spcPct val="3333"/>
              </a:spcBef>
            </a:pPr>
            <a:r>
              <a:rPr lang="en-US" sz="4500" b="1" dirty="0">
                <a:solidFill>
                  <a:srgbClr val="FFFFFF"/>
                </a:solidFill>
                <a:latin typeface="Crimson Text"/>
                <a:cs typeface="Crimson Text"/>
              </a:rPr>
              <a:t>OC Procurement Alliance / </a:t>
            </a:r>
          </a:p>
          <a:p>
            <a:pPr hangingPunct="0">
              <a:lnSpc>
                <a:spcPct val="91667"/>
              </a:lnSpc>
              <a:spcBef>
                <a:spcPct val="3333"/>
              </a:spcBef>
            </a:pPr>
            <a:r>
              <a:rPr lang="en-US" sz="4500" b="1" dirty="0">
                <a:solidFill>
                  <a:srgbClr val="FFFFFF"/>
                </a:solidFill>
                <a:latin typeface="Crimson Text"/>
                <a:cs typeface="Crimson Text"/>
              </a:rPr>
              <a:t>Co Procure Partnership </a:t>
            </a:r>
          </a:p>
        </p:txBody>
      </p:sp>
      <p:pic>
        <p:nvPicPr>
          <p:cNvPr id="4" name="Line-24"/>
          <p:cNvPicPr/>
          <p:nvPr/>
        </p:nvPicPr>
        <p:blipFill rotWithShape="1">
          <a:blip r:embed="rId4"/>
          <a:stretch>
            <a:fillRect/>
          </a:stretch>
        </p:blipFill>
        <p:spPr>
          <a:xfrm rot="-5400000">
            <a:off x="33732" y="623493"/>
            <a:ext cx="1672463" cy="342900"/>
          </a:xfrm>
          <a:prstGeom prst="rect">
            <a:avLst/>
          </a:prstGeom>
        </p:spPr>
      </p:pic>
      <p:pic>
        <p:nvPicPr>
          <p:cNvPr id="5" name="Shape-14 copy 1"/>
          <p:cNvPicPr/>
          <p:nvPr/>
        </p:nvPicPr>
        <p:blipFill rotWithShape="1">
          <a:blip r:embed="rId5"/>
          <a:stretch>
            <a:fillRect/>
          </a:stretch>
        </p:blipFill>
        <p:spPr>
          <a:xfrm flipH="1">
            <a:off x="2455232" y="6819900"/>
            <a:ext cx="10555918" cy="531298"/>
          </a:xfrm>
          <a:prstGeom prst="rect">
            <a:avLst/>
          </a:prstGeom>
        </p:spPr>
      </p:pic>
      <p:pic>
        <p:nvPicPr>
          <p:cNvPr id="6" name="Shape-14"/>
          <p:cNvPicPr/>
          <p:nvPr/>
        </p:nvPicPr>
        <p:blipFill rotWithShape="1">
          <a:blip r:embed="rId6"/>
          <a:stretch>
            <a:fillRect/>
          </a:stretch>
        </p:blipFill>
        <p:spPr>
          <a:xfrm>
            <a:off x="0" y="6741951"/>
            <a:ext cx="10588669" cy="609247"/>
          </a:xfrm>
          <a:prstGeom prst="rect">
            <a:avLst/>
          </a:prstGeom>
        </p:spPr>
      </p:pic>
      <p:sp>
        <p:nvSpPr>
          <p:cNvPr id="7" name="Rectangle 6"/>
          <p:cNvSpPr/>
          <p:nvPr/>
        </p:nvSpPr>
        <p:spPr>
          <a:xfrm>
            <a:off x="1041415" y="2195894"/>
            <a:ext cx="10992090" cy="4457700"/>
          </a:xfrm>
          <a:prstGeom prst="rect">
            <a:avLst/>
          </a:prstGeom>
        </p:spPr>
        <p:txBody>
          <a:bodyPr spcFirstLastPara="0" lIns="95250" tIns="95250" rIns="95250" bIns="0" anchor="t"/>
          <a:lstStyle/>
          <a:p>
            <a:pPr algn="l" hangingPunct="0">
              <a:lnSpc>
                <a:spcPct val="116667"/>
              </a:lnSpc>
              <a:buClr>
                <a:srgbClr val="1A1A1A"/>
              </a:buClr>
            </a:pPr>
            <a:endParaRPr lang="en-US" sz="3000" dirty="0">
              <a:solidFill>
                <a:srgbClr val="1A1A1A"/>
              </a:solidFill>
              <a:latin typeface="Crimson Text"/>
              <a:ea typeface="+mn-ea"/>
              <a:cs typeface="Crimson Text"/>
            </a:endParaRPr>
          </a:p>
          <a:p>
            <a:pPr marL="457200" indent="-457200" algn="l" hangingPunct="0">
              <a:lnSpc>
                <a:spcPct val="116667"/>
              </a:lnSpc>
              <a:buClr>
                <a:srgbClr val="1A1A1A"/>
              </a:buClr>
              <a:buFont typeface="Arial" panose="020B0604020202020204" pitchFamily="34" charset="0"/>
              <a:buChar char="•"/>
            </a:pPr>
            <a:r>
              <a:rPr lang="en-US" sz="3000" dirty="0">
                <a:solidFill>
                  <a:srgbClr val="1A1A1A"/>
                </a:solidFill>
                <a:latin typeface="Crimson Text"/>
                <a:ea typeface="+mn-ea"/>
                <a:cs typeface="Crimson Text"/>
              </a:rPr>
              <a:t>OC Board of Supervisors Kicked Off Efforts</a:t>
            </a:r>
          </a:p>
          <a:p>
            <a:pPr marL="914400" lvl="1" indent="-457200" hangingPunct="0">
              <a:lnSpc>
                <a:spcPct val="116667"/>
              </a:lnSpc>
              <a:buClr>
                <a:srgbClr val="1A1A1A"/>
              </a:buClr>
              <a:buFont typeface="Arial" panose="020B0604020202020204" pitchFamily="34" charset="0"/>
              <a:buChar char="•"/>
            </a:pPr>
            <a:r>
              <a:rPr lang="en-US" sz="3000" dirty="0">
                <a:solidFill>
                  <a:srgbClr val="1A1A1A"/>
                </a:solidFill>
                <a:latin typeface="Crimson Text"/>
                <a:cs typeface="Crimson Text"/>
              </a:rPr>
              <a:t>CAPPO Conference</a:t>
            </a:r>
            <a:endParaRPr lang="en-US" sz="3000" dirty="0">
              <a:solidFill>
                <a:srgbClr val="1A1A1A"/>
              </a:solidFill>
              <a:latin typeface="Crimson Text"/>
              <a:ea typeface="+mn-ea"/>
              <a:cs typeface="Crimson Text"/>
            </a:endParaRPr>
          </a:p>
          <a:p>
            <a:pPr algn="l" hangingPunct="0">
              <a:lnSpc>
                <a:spcPct val="116667"/>
              </a:lnSpc>
              <a:buClr>
                <a:srgbClr val="1A1A1A"/>
              </a:buClr>
            </a:pPr>
            <a:endParaRPr lang="en-US" sz="3000" dirty="0">
              <a:solidFill>
                <a:srgbClr val="1A1A1A"/>
              </a:solidFill>
              <a:latin typeface="Crimson Text"/>
              <a:ea typeface="+mn-ea"/>
              <a:cs typeface="Crimson Text"/>
            </a:endParaRPr>
          </a:p>
          <a:p>
            <a:pPr marL="457200" indent="-457200" algn="l" hangingPunct="0">
              <a:lnSpc>
                <a:spcPct val="116667"/>
              </a:lnSpc>
              <a:buClr>
                <a:srgbClr val="1A1A1A"/>
              </a:buClr>
              <a:buFont typeface="Arial" panose="020B0604020202020204" pitchFamily="34" charset="0"/>
              <a:buChar char="•"/>
            </a:pPr>
            <a:r>
              <a:rPr lang="en-US" sz="3000" dirty="0" err="1">
                <a:solidFill>
                  <a:srgbClr val="1A1A1A"/>
                </a:solidFill>
                <a:latin typeface="Crimson Text"/>
                <a:ea typeface="+mn-ea"/>
                <a:cs typeface="Crimson Text"/>
              </a:rPr>
              <a:t>CoProcure</a:t>
            </a:r>
            <a:r>
              <a:rPr lang="en-US" sz="3000" dirty="0">
                <a:solidFill>
                  <a:srgbClr val="1A1A1A"/>
                </a:solidFill>
                <a:latin typeface="Crimson Text"/>
                <a:ea typeface="+mn-ea"/>
                <a:cs typeface="Crimson Text"/>
              </a:rPr>
              <a:t> </a:t>
            </a:r>
            <a:r>
              <a:rPr sz="3000" dirty="0">
                <a:solidFill>
                  <a:srgbClr val="1A1A1A"/>
                </a:solidFill>
                <a:latin typeface="Crimson Text"/>
                <a:ea typeface="+mn-ea"/>
                <a:cs typeface="Crimson Text"/>
              </a:rPr>
              <a:t>Unveiling of </a:t>
            </a:r>
            <a:r>
              <a:rPr lang="en-US" sz="3000" dirty="0">
                <a:solidFill>
                  <a:srgbClr val="1A1A1A"/>
                </a:solidFill>
                <a:latin typeface="Crimson Text"/>
                <a:ea typeface="+mn-ea"/>
                <a:cs typeface="Crimson Text"/>
              </a:rPr>
              <a:t>New Alliance </a:t>
            </a:r>
            <a:r>
              <a:rPr sz="3000" dirty="0">
                <a:solidFill>
                  <a:srgbClr val="1A1A1A"/>
                </a:solidFill>
                <a:latin typeface="Crimson Text"/>
                <a:ea typeface="+mn-ea"/>
                <a:cs typeface="Crimson Text"/>
              </a:rPr>
              <a:t>Platform</a:t>
            </a:r>
          </a:p>
          <a:p>
            <a:pPr algn="l" hangingPunct="0">
              <a:lnSpc>
                <a:spcPct val="116667"/>
              </a:lnSpc>
            </a:pPr>
            <a:endParaRPr sz="3000" dirty="0">
              <a:solidFill>
                <a:srgbClr val="1A1A1A"/>
              </a:solidFill>
              <a:latin typeface="Crimson Text"/>
              <a:ea typeface="+mn-ea"/>
              <a:cs typeface="Crimson Text"/>
            </a:endParaRPr>
          </a:p>
        </p:txBody>
      </p:sp>
      <p:sp>
        <p:nvSpPr>
          <p:cNvPr id="9" name="Slide Number Placeholder 8"/>
          <p:cNvSpPr>
            <a:spLocks noGrp="1"/>
          </p:cNvSpPr>
          <p:nvPr>
            <p:ph type="sldNum" sz="quarter" idx="12"/>
          </p:nvPr>
        </p:nvSpPr>
        <p:spPr>
          <a:xfrm>
            <a:off x="10877550" y="6819900"/>
            <a:ext cx="2133600" cy="365125"/>
          </a:xfrm>
        </p:spPr>
        <p:txBody>
          <a:bodyPr/>
          <a:lstStyle/>
          <a:p>
            <a:fld id="{6CB18C70-803E-428A-BAB3-289BE172EF8D}"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393002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copy 4"/>
        <p:cNvGrpSpPr/>
        <p:nvPr/>
      </p:nvGrpSpPr>
      <p:grpSpPr>
        <a:xfrm>
          <a:off x="0" y="0"/>
          <a:ext cx="0" cy="0"/>
          <a:chOff x="0" y="0"/>
          <a:chExt cx="0" cy="0"/>
        </a:xfrm>
      </p:grpSpPr>
      <p:pic>
        <p:nvPicPr>
          <p:cNvPr id="2" name="image"/>
          <p:cNvPicPr/>
          <p:nvPr/>
        </p:nvPicPr>
        <p:blipFill rotWithShape="1">
          <a:blip r:embed="rId3"/>
          <a:stretch>
            <a:fillRect/>
          </a:stretch>
        </p:blipFill>
        <p:spPr>
          <a:xfrm>
            <a:off x="0" y="0"/>
            <a:ext cx="13011150" cy="2257425"/>
          </a:xfrm>
          <a:prstGeom prst="rect">
            <a:avLst/>
          </a:prstGeom>
        </p:spPr>
      </p:pic>
      <p:sp>
        <p:nvSpPr>
          <p:cNvPr id="3" name="title"/>
          <p:cNvSpPr/>
          <p:nvPr/>
        </p:nvSpPr>
        <p:spPr>
          <a:xfrm>
            <a:off x="1329840" y="783896"/>
            <a:ext cx="10477500" cy="628650"/>
          </a:xfrm>
          <a:prstGeom prst="rect">
            <a:avLst/>
          </a:prstGeom>
        </p:spPr>
        <p:txBody>
          <a:bodyPr spcFirstLastPara="0" lIns="0" tIns="0" rIns="0" bIns="0" anchor="t"/>
          <a:lstStyle/>
          <a:p>
            <a:pPr algn="l" hangingPunct="0">
              <a:lnSpc>
                <a:spcPct val="91667"/>
              </a:lnSpc>
              <a:spcBef>
                <a:spcPct val="3333"/>
              </a:spcBef>
            </a:pPr>
            <a:r>
              <a:rPr sz="4500" b="1">
                <a:solidFill>
                  <a:srgbClr val="FFFFFF"/>
                </a:solidFill>
                <a:latin typeface="Crimson Text"/>
                <a:ea typeface="+mn-ea"/>
                <a:cs typeface="Crimson Text"/>
              </a:rPr>
              <a:t>Cooperative Procurement</a:t>
            </a:r>
          </a:p>
        </p:txBody>
      </p:sp>
      <p:pic>
        <p:nvPicPr>
          <p:cNvPr id="4" name="Line-24"/>
          <p:cNvPicPr/>
          <p:nvPr/>
        </p:nvPicPr>
        <p:blipFill rotWithShape="1">
          <a:blip r:embed="rId4"/>
          <a:stretch>
            <a:fillRect/>
          </a:stretch>
        </p:blipFill>
        <p:spPr>
          <a:xfrm rot="-5400000">
            <a:off x="33732" y="623493"/>
            <a:ext cx="1672463" cy="342900"/>
          </a:xfrm>
          <a:prstGeom prst="rect">
            <a:avLst/>
          </a:prstGeom>
        </p:spPr>
      </p:pic>
      <p:pic>
        <p:nvPicPr>
          <p:cNvPr id="5" name="Shape-14 copy 1"/>
          <p:cNvPicPr/>
          <p:nvPr/>
        </p:nvPicPr>
        <p:blipFill rotWithShape="1">
          <a:blip r:embed="rId5"/>
          <a:stretch>
            <a:fillRect/>
          </a:stretch>
        </p:blipFill>
        <p:spPr>
          <a:xfrm flipH="1">
            <a:off x="2455232" y="6819900"/>
            <a:ext cx="10555918" cy="531298"/>
          </a:xfrm>
          <a:prstGeom prst="rect">
            <a:avLst/>
          </a:prstGeom>
        </p:spPr>
      </p:pic>
      <p:pic>
        <p:nvPicPr>
          <p:cNvPr id="6" name="Shape-14"/>
          <p:cNvPicPr/>
          <p:nvPr/>
        </p:nvPicPr>
        <p:blipFill rotWithShape="1">
          <a:blip r:embed="rId6"/>
          <a:stretch>
            <a:fillRect/>
          </a:stretch>
        </p:blipFill>
        <p:spPr>
          <a:xfrm>
            <a:off x="0" y="6741951"/>
            <a:ext cx="10588669" cy="609247"/>
          </a:xfrm>
          <a:prstGeom prst="rect">
            <a:avLst/>
          </a:prstGeom>
        </p:spPr>
      </p:pic>
      <p:sp>
        <p:nvSpPr>
          <p:cNvPr id="7" name="Rectangle 6"/>
          <p:cNvSpPr/>
          <p:nvPr/>
        </p:nvSpPr>
        <p:spPr>
          <a:xfrm>
            <a:off x="1041415" y="2195894"/>
            <a:ext cx="10992090" cy="4457700"/>
          </a:xfrm>
          <a:prstGeom prst="rect">
            <a:avLst/>
          </a:prstGeom>
        </p:spPr>
        <p:txBody>
          <a:bodyPr spcFirstLastPara="0" lIns="95250" tIns="95250" rIns="95250" bIns="0" anchor="t"/>
          <a:lstStyle/>
          <a:p>
            <a:pPr marL="457200" indent="-457200" algn="l" hangingPunct="0">
              <a:lnSpc>
                <a:spcPct val="116667"/>
              </a:lnSpc>
              <a:buClr>
                <a:srgbClr val="1A1A1A"/>
              </a:buClr>
              <a:buFont typeface="Arial" panose="020B0604020202020204" pitchFamily="34" charset="0"/>
              <a:buChar char="•"/>
            </a:pPr>
            <a:endParaRPr lang="en-US" sz="3000" dirty="0">
              <a:solidFill>
                <a:srgbClr val="1A1A1A"/>
              </a:solidFill>
              <a:latin typeface="Crimson Text"/>
              <a:ea typeface="+mn-ea"/>
              <a:cs typeface="Crimson Text"/>
            </a:endParaRPr>
          </a:p>
          <a:p>
            <a:pPr algn="l" hangingPunct="0">
              <a:lnSpc>
                <a:spcPct val="116667"/>
              </a:lnSpc>
              <a:buClr>
                <a:srgbClr val="1A1A1A"/>
              </a:buClr>
            </a:pPr>
            <a:r>
              <a:rPr sz="3000" dirty="0">
                <a:solidFill>
                  <a:srgbClr val="1A1A1A"/>
                </a:solidFill>
                <a:latin typeface="Crimson Text"/>
                <a:ea typeface="+mn-ea"/>
                <a:cs typeface="Crimson Text"/>
              </a:rPr>
              <a:t>Cooperative Procurement – National and local cooperative contracting entities and government entities that include cooperative language in their contracts to allow other member agencies to purchase contracted goods and services under the same pricing, terms and conditions as the contracting entity. </a:t>
            </a:r>
          </a:p>
          <a:p>
            <a:pPr algn="l" hangingPunct="0">
              <a:lnSpc>
                <a:spcPct val="116667"/>
              </a:lnSpc>
            </a:pPr>
            <a:endParaRPr sz="3000" dirty="0">
              <a:solidFill>
                <a:srgbClr val="1A1A1A"/>
              </a:solidFill>
              <a:latin typeface="Crimson Text"/>
              <a:ea typeface="+mn-ea"/>
              <a:cs typeface="Crimson Text"/>
            </a:endParaRPr>
          </a:p>
        </p:txBody>
      </p:sp>
      <p:sp>
        <p:nvSpPr>
          <p:cNvPr id="9" name="Slide Number Placeholder 8"/>
          <p:cNvSpPr>
            <a:spLocks noGrp="1"/>
          </p:cNvSpPr>
          <p:nvPr>
            <p:ph type="sldNum" sz="quarter" idx="12"/>
          </p:nvPr>
        </p:nvSpPr>
        <p:spPr>
          <a:xfrm>
            <a:off x="10877550" y="6819900"/>
            <a:ext cx="2133600" cy="365125"/>
          </a:xfrm>
        </p:spPr>
        <p:txBody>
          <a:bodyPr/>
          <a:lstStyle/>
          <a:p>
            <a:fld id="{6CB18C70-803E-428A-BAB3-289BE172EF8D}"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3794134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copy 5"/>
        <p:cNvGrpSpPr/>
        <p:nvPr/>
      </p:nvGrpSpPr>
      <p:grpSpPr>
        <a:xfrm>
          <a:off x="0" y="0"/>
          <a:ext cx="0" cy="0"/>
          <a:chOff x="0" y="0"/>
          <a:chExt cx="0" cy="0"/>
        </a:xfrm>
      </p:grpSpPr>
      <p:pic>
        <p:nvPicPr>
          <p:cNvPr id="2" name="image"/>
          <p:cNvPicPr/>
          <p:nvPr/>
        </p:nvPicPr>
        <p:blipFill rotWithShape="1">
          <a:blip r:embed="rId3"/>
          <a:stretch>
            <a:fillRect/>
          </a:stretch>
        </p:blipFill>
        <p:spPr>
          <a:xfrm>
            <a:off x="-22225" y="0"/>
            <a:ext cx="13033375" cy="2261281"/>
          </a:xfrm>
          <a:prstGeom prst="rect">
            <a:avLst/>
          </a:prstGeom>
        </p:spPr>
      </p:pic>
      <p:sp>
        <p:nvSpPr>
          <p:cNvPr id="3" name="title"/>
          <p:cNvSpPr/>
          <p:nvPr/>
        </p:nvSpPr>
        <p:spPr>
          <a:xfrm>
            <a:off x="1329840" y="783896"/>
            <a:ext cx="10477500" cy="628650"/>
          </a:xfrm>
          <a:prstGeom prst="rect">
            <a:avLst/>
          </a:prstGeom>
        </p:spPr>
        <p:txBody>
          <a:bodyPr spcFirstLastPara="0" lIns="0" tIns="0" rIns="0" bIns="0" anchor="t"/>
          <a:lstStyle/>
          <a:p>
            <a:pPr algn="l" hangingPunct="0">
              <a:lnSpc>
                <a:spcPct val="91667"/>
              </a:lnSpc>
              <a:spcBef>
                <a:spcPct val="3333"/>
              </a:spcBef>
            </a:pPr>
            <a:r>
              <a:rPr sz="4500" b="1">
                <a:solidFill>
                  <a:srgbClr val="FFFFFF"/>
                </a:solidFill>
                <a:latin typeface="Crimson Text"/>
                <a:ea typeface="+mn-ea"/>
                <a:cs typeface="Crimson Text"/>
              </a:rPr>
              <a:t>Additional Terms and Conditions</a:t>
            </a:r>
          </a:p>
        </p:txBody>
      </p:sp>
      <p:pic>
        <p:nvPicPr>
          <p:cNvPr id="4" name="Line-24"/>
          <p:cNvPicPr/>
          <p:nvPr/>
        </p:nvPicPr>
        <p:blipFill rotWithShape="1">
          <a:blip r:embed="rId4"/>
          <a:stretch>
            <a:fillRect/>
          </a:stretch>
        </p:blipFill>
        <p:spPr>
          <a:xfrm rot="-5400000">
            <a:off x="33732" y="623493"/>
            <a:ext cx="1672463" cy="342900"/>
          </a:xfrm>
          <a:prstGeom prst="rect">
            <a:avLst/>
          </a:prstGeom>
        </p:spPr>
      </p:pic>
      <p:sp>
        <p:nvSpPr>
          <p:cNvPr id="5" name="Rectangle 4"/>
          <p:cNvSpPr/>
          <p:nvPr/>
        </p:nvSpPr>
        <p:spPr>
          <a:xfrm>
            <a:off x="42818" y="2286000"/>
            <a:ext cx="12914357" cy="5095875"/>
          </a:xfrm>
          <a:prstGeom prst="rect">
            <a:avLst/>
          </a:prstGeom>
        </p:spPr>
        <p:txBody>
          <a:bodyPr spcFirstLastPara="0" lIns="95250" tIns="95250" rIns="95250" bIns="0" anchor="t"/>
          <a:lstStyle/>
          <a:p>
            <a:pPr algn="ctr" hangingPunct="0">
              <a:lnSpc>
                <a:spcPct val="91667"/>
              </a:lnSpc>
              <a:spcBef>
                <a:spcPct val="3333"/>
              </a:spcBef>
            </a:pPr>
            <a:r>
              <a:rPr sz="1350" b="1" dirty="0">
                <a:solidFill>
                  <a:srgbClr val="000000"/>
                </a:solidFill>
                <a:latin typeface="Lato"/>
                <a:ea typeface="+mn-ea"/>
                <a:cs typeface="Lato"/>
              </a:rPr>
              <a:t>ADDITIONAL TERMS AND CONDITIONS</a:t>
            </a:r>
          </a:p>
          <a:p>
            <a:pPr algn="ctr" hangingPunct="0">
              <a:lnSpc>
                <a:spcPct val="91667"/>
              </a:lnSpc>
            </a:pPr>
            <a:endParaRPr sz="1000" b="1" dirty="0">
              <a:solidFill>
                <a:srgbClr val="000000"/>
              </a:solidFill>
              <a:latin typeface="Lato"/>
              <a:ea typeface="+mn-ea"/>
              <a:cs typeface="Lato"/>
            </a:endParaRPr>
          </a:p>
          <a:p>
            <a:pPr algn="ctr" hangingPunct="0">
              <a:lnSpc>
                <a:spcPct val="91667"/>
              </a:lnSpc>
            </a:pPr>
            <a:endParaRPr sz="1350" b="1" dirty="0">
              <a:solidFill>
                <a:srgbClr val="000000"/>
              </a:solidFill>
              <a:latin typeface="Lato"/>
              <a:ea typeface="+mn-ea"/>
              <a:cs typeface="Lato"/>
            </a:endParaRPr>
          </a:p>
          <a:p>
            <a:pPr algn="l" hangingPunct="0">
              <a:lnSpc>
                <a:spcPct val="91667"/>
              </a:lnSpc>
            </a:pPr>
            <a:r>
              <a:rPr sz="1350" dirty="0">
                <a:solidFill>
                  <a:srgbClr val="000000"/>
                </a:solidFill>
                <a:latin typeface="Lato"/>
                <a:ea typeface="+mn-ea"/>
                <a:cs typeface="Lato"/>
              </a:rPr>
              <a:t>Paragraph # 74A  </a:t>
            </a:r>
            <a:r>
              <a:rPr sz="1350" dirty="0">
                <a:solidFill>
                  <a:srgbClr val="1A1A1A"/>
                </a:solidFill>
                <a:latin typeface="Lato"/>
                <a:ea typeface="+mn-ea"/>
                <a:cs typeface="Lato"/>
              </a:rPr>
              <a:t>																																				</a:t>
            </a:r>
            <a:r>
              <a:rPr sz="1350" dirty="0">
                <a:solidFill>
                  <a:srgbClr val="000000"/>
                </a:solidFill>
                <a:latin typeface="Lato"/>
                <a:ea typeface="+mn-ea"/>
                <a:cs typeface="Lato"/>
              </a:rPr>
              <a:t>Last Revision:  03/01/22</a:t>
            </a:r>
          </a:p>
          <a:p>
            <a:pPr algn="l" hangingPunct="0">
              <a:lnSpc>
                <a:spcPct val="91667"/>
              </a:lnSpc>
            </a:pPr>
            <a:endParaRPr sz="1000" dirty="0">
              <a:solidFill>
                <a:srgbClr val="000000"/>
              </a:solidFill>
              <a:latin typeface="Lato"/>
              <a:ea typeface="+mn-ea"/>
              <a:cs typeface="Lato"/>
            </a:endParaRPr>
          </a:p>
          <a:p>
            <a:pPr algn="l" hangingPunct="0">
              <a:lnSpc>
                <a:spcPct val="91667"/>
              </a:lnSpc>
            </a:pPr>
            <a:r>
              <a:rPr sz="1350" b="1" dirty="0">
                <a:solidFill>
                  <a:srgbClr val="000000"/>
                </a:solidFill>
                <a:latin typeface="Lato"/>
                <a:ea typeface="+mn-ea"/>
                <a:cs typeface="Lato"/>
              </a:rPr>
              <a:t>Cooperative Contract </a:t>
            </a:r>
          </a:p>
          <a:p>
            <a:pPr algn="l" hangingPunct="0">
              <a:lnSpc>
                <a:spcPct val="91667"/>
              </a:lnSpc>
            </a:pPr>
            <a:endParaRPr sz="1000" b="1" dirty="0">
              <a:solidFill>
                <a:srgbClr val="000000"/>
              </a:solidFill>
              <a:latin typeface="Lato"/>
              <a:ea typeface="+mn-ea"/>
              <a:cs typeface="Lato"/>
            </a:endParaRPr>
          </a:p>
          <a:p>
            <a:pPr algn="l" hangingPunct="0">
              <a:lnSpc>
                <a:spcPct val="91667"/>
              </a:lnSpc>
            </a:pPr>
            <a:r>
              <a:rPr sz="1350" dirty="0">
                <a:solidFill>
                  <a:srgbClr val="000000"/>
                </a:solidFill>
                <a:latin typeface="Lato"/>
                <a:ea typeface="+mn-ea"/>
                <a:cs typeface="Lato"/>
              </a:rPr>
              <a:t>===============================================================================================================================</a:t>
            </a:r>
          </a:p>
          <a:p>
            <a:pPr algn="l" hangingPunct="0">
              <a:lnSpc>
                <a:spcPct val="91667"/>
              </a:lnSpc>
            </a:pPr>
            <a:endParaRPr sz="1000" dirty="0">
              <a:solidFill>
                <a:srgbClr val="000000"/>
              </a:solidFill>
              <a:latin typeface="Lato"/>
              <a:ea typeface="+mn-ea"/>
              <a:cs typeface="Lato"/>
            </a:endParaRPr>
          </a:p>
          <a:p>
            <a:pPr algn="just" hangingPunct="0">
              <a:lnSpc>
                <a:spcPct val="91667"/>
              </a:lnSpc>
            </a:pPr>
            <a:r>
              <a:rPr sz="1350" dirty="0">
                <a:solidFill>
                  <a:srgbClr val="000000"/>
                </a:solidFill>
                <a:latin typeface="Lato"/>
                <a:ea typeface="+mn-ea"/>
                <a:cs typeface="Lato"/>
              </a:rPr>
              <a:t>This Contract is a cooperative contract and may be utilized by all County of Orange departments. </a:t>
            </a:r>
          </a:p>
          <a:p>
            <a:pPr algn="just" hangingPunct="0">
              <a:lnSpc>
                <a:spcPct val="91667"/>
              </a:lnSpc>
            </a:pPr>
            <a:endParaRPr sz="1000" dirty="0">
              <a:solidFill>
                <a:srgbClr val="000000"/>
              </a:solidFill>
              <a:latin typeface="Lato"/>
              <a:ea typeface="+mn-ea"/>
              <a:cs typeface="Lato"/>
            </a:endParaRPr>
          </a:p>
          <a:p>
            <a:pPr algn="just" hangingPunct="0">
              <a:lnSpc>
                <a:spcPct val="91667"/>
              </a:lnSpc>
            </a:pPr>
            <a:r>
              <a:rPr sz="1350" dirty="0">
                <a:solidFill>
                  <a:srgbClr val="000000"/>
                </a:solidFill>
                <a:latin typeface="Lato"/>
                <a:ea typeface="+mn-ea"/>
                <a:cs typeface="Lato"/>
              </a:rPr>
              <a:t>The provisions and pricing of this Contract will be extended to other governmental entities.  Governmental entities wishing to use this Contract will be responsible for issuing their own purchase documents, providing for their own acceptance, and making any subsequent payments.  Contractor shall be required to include in any subordinate contract entered into with another governmental entity pursuant to this Contract, a contract clause that will hold harmless the County of Orange from all claims, demands, actions or causes of actions of every kind resulting directly or indirectly, arising out of, or in any way connected with the use of this Contract.   Failure to do so will be considered a material breach of this Contract and grounds for immediate Contract termination. Governmental entities are responsible for obtaining all certificates of insurance, endorsements and bonds required.  The Parties agree that any other governmental entity utilizing this Contract shall not be deemed to be an agent or employee of County for any purpose whatsoever.  The Contractor is responsible for providing each governmental entity a copy of this Contract upon request.  The County of Orange makes no guarantee of usage by other users of this Contract.</a:t>
            </a:r>
            <a:r>
              <a:rPr sz="1350" b="1" dirty="0">
                <a:solidFill>
                  <a:srgbClr val="000000"/>
                </a:solidFill>
                <a:latin typeface="Lato"/>
                <a:ea typeface="+mn-ea"/>
                <a:cs typeface="Lato"/>
              </a:rPr>
              <a:t>  </a:t>
            </a:r>
          </a:p>
          <a:p>
            <a:pPr algn="just" hangingPunct="0">
              <a:lnSpc>
                <a:spcPct val="91667"/>
              </a:lnSpc>
            </a:pPr>
            <a:endParaRPr sz="1000" b="1" dirty="0">
              <a:solidFill>
                <a:srgbClr val="000000"/>
              </a:solidFill>
              <a:latin typeface="Lato"/>
              <a:ea typeface="+mn-ea"/>
              <a:cs typeface="Lato"/>
            </a:endParaRPr>
          </a:p>
          <a:p>
            <a:pPr algn="just" hangingPunct="0">
              <a:lnSpc>
                <a:spcPct val="91667"/>
              </a:lnSpc>
            </a:pPr>
            <a:r>
              <a:rPr sz="1350" dirty="0">
                <a:solidFill>
                  <a:srgbClr val="000000"/>
                </a:solidFill>
                <a:latin typeface="Lato"/>
                <a:ea typeface="+mn-ea"/>
                <a:cs typeface="Lato"/>
              </a:rPr>
              <a:t>The Contractor shall be required to maintain a list of the County of Orange departments and governmental entities using this Contract.  The list shall report dollar volumes spent annually and shall be provided on an annual basis to the County, at the County’s request. </a:t>
            </a:r>
          </a:p>
          <a:p>
            <a:pPr algn="just" hangingPunct="0">
              <a:lnSpc>
                <a:spcPct val="91667"/>
              </a:lnSpc>
            </a:pPr>
            <a:endParaRPr sz="1000" dirty="0">
              <a:solidFill>
                <a:srgbClr val="000000"/>
              </a:solidFill>
              <a:latin typeface="Lato"/>
              <a:ea typeface="+mn-ea"/>
              <a:cs typeface="Lato"/>
            </a:endParaRPr>
          </a:p>
          <a:p>
            <a:pPr algn="just" hangingPunct="0">
              <a:lnSpc>
                <a:spcPct val="91667"/>
              </a:lnSpc>
            </a:pPr>
            <a:r>
              <a:rPr sz="1350" dirty="0">
                <a:solidFill>
                  <a:srgbClr val="000000"/>
                </a:solidFill>
                <a:latin typeface="Lato"/>
                <a:ea typeface="+mn-ea"/>
                <a:cs typeface="Lato"/>
              </a:rPr>
              <a:t>Subordinate contracts must be executed prior to the expiration or earlier termination of this Contract and may survive the expiration of this Contract up to a maximum of one year; however, in no case shall a subordinate contract exceed five (5) years in duration. </a:t>
            </a:r>
          </a:p>
          <a:p>
            <a:pPr algn="l" hangingPunct="0">
              <a:lnSpc>
                <a:spcPct val="91667"/>
              </a:lnSpc>
            </a:pPr>
            <a:endParaRPr sz="1350" dirty="0">
              <a:solidFill>
                <a:srgbClr val="000000"/>
              </a:solidFill>
              <a:latin typeface="Lato"/>
              <a:ea typeface="+mn-ea"/>
              <a:cs typeface="Lato"/>
            </a:endParaRPr>
          </a:p>
        </p:txBody>
      </p:sp>
      <p:sp>
        <p:nvSpPr>
          <p:cNvPr id="7" name="Slide Number Placeholder 6"/>
          <p:cNvSpPr>
            <a:spLocks noGrp="1"/>
          </p:cNvSpPr>
          <p:nvPr>
            <p:ph type="sldNum" sz="quarter" idx="12"/>
          </p:nvPr>
        </p:nvSpPr>
        <p:spPr>
          <a:xfrm>
            <a:off x="10877550" y="6822694"/>
            <a:ext cx="2133600" cy="365125"/>
          </a:xfrm>
        </p:spPr>
        <p:txBody>
          <a:bodyPr/>
          <a:lstStyle/>
          <a:p>
            <a:fld id="{6CB18C70-803E-428A-BAB3-289BE172EF8D}" type="slidenum">
              <a:rPr lang="en-US" smtClean="0">
                <a:solidFill>
                  <a:schemeClr val="tx1"/>
                </a:solidFill>
              </a:rPr>
              <a:t>8</a:t>
            </a:fld>
            <a:endParaRPr lang="en-US" dirty="0">
              <a:solidFill>
                <a:schemeClr val="tx1"/>
              </a:solidFill>
            </a:endParaRPr>
          </a:p>
        </p:txBody>
      </p:sp>
    </p:spTree>
    <p:extLst>
      <p:ext uri="{BB962C8B-B14F-4D97-AF65-F5344CB8AC3E}">
        <p14:creationId xmlns:p14="http://schemas.microsoft.com/office/powerpoint/2010/main" val="3930024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copy 3"/>
        <p:cNvGrpSpPr/>
        <p:nvPr/>
      </p:nvGrpSpPr>
      <p:grpSpPr>
        <a:xfrm>
          <a:off x="0" y="0"/>
          <a:ext cx="0" cy="0"/>
          <a:chOff x="0" y="0"/>
          <a:chExt cx="0" cy="0"/>
        </a:xfrm>
      </p:grpSpPr>
      <p:pic>
        <p:nvPicPr>
          <p:cNvPr id="2" name="image"/>
          <p:cNvPicPr/>
          <p:nvPr/>
        </p:nvPicPr>
        <p:blipFill rotWithShape="1">
          <a:blip r:embed="rId3"/>
          <a:stretch>
            <a:fillRect/>
          </a:stretch>
        </p:blipFill>
        <p:spPr>
          <a:xfrm>
            <a:off x="0" y="0"/>
            <a:ext cx="13011150" cy="2257425"/>
          </a:xfrm>
          <a:prstGeom prst="rect">
            <a:avLst/>
          </a:prstGeom>
        </p:spPr>
      </p:pic>
      <p:sp>
        <p:nvSpPr>
          <p:cNvPr id="3" name="title"/>
          <p:cNvSpPr/>
          <p:nvPr/>
        </p:nvSpPr>
        <p:spPr>
          <a:xfrm>
            <a:off x="1329840" y="783896"/>
            <a:ext cx="10477500" cy="628650"/>
          </a:xfrm>
          <a:prstGeom prst="rect">
            <a:avLst/>
          </a:prstGeom>
        </p:spPr>
        <p:txBody>
          <a:bodyPr spcFirstLastPara="0" lIns="0" tIns="0" rIns="0" bIns="0" anchor="t"/>
          <a:lstStyle/>
          <a:p>
            <a:pPr algn="l" hangingPunct="0">
              <a:lnSpc>
                <a:spcPct val="91667"/>
              </a:lnSpc>
              <a:spcBef>
                <a:spcPct val="3333"/>
              </a:spcBef>
            </a:pPr>
            <a:r>
              <a:rPr sz="4500" b="1">
                <a:solidFill>
                  <a:srgbClr val="FFFFFF"/>
                </a:solidFill>
                <a:latin typeface="Crimson Text"/>
                <a:ea typeface="+mn-ea"/>
                <a:cs typeface="Crimson Text"/>
              </a:rPr>
              <a:t>Collaborative Procurement</a:t>
            </a:r>
          </a:p>
        </p:txBody>
      </p:sp>
      <p:pic>
        <p:nvPicPr>
          <p:cNvPr id="4" name="Line-24"/>
          <p:cNvPicPr/>
          <p:nvPr/>
        </p:nvPicPr>
        <p:blipFill rotWithShape="1">
          <a:blip r:embed="rId4"/>
          <a:stretch>
            <a:fillRect/>
          </a:stretch>
        </p:blipFill>
        <p:spPr>
          <a:xfrm rot="-5400000">
            <a:off x="33732" y="623493"/>
            <a:ext cx="1672463" cy="342900"/>
          </a:xfrm>
          <a:prstGeom prst="rect">
            <a:avLst/>
          </a:prstGeom>
        </p:spPr>
      </p:pic>
      <p:pic>
        <p:nvPicPr>
          <p:cNvPr id="5" name="Shape-14 copy 1"/>
          <p:cNvPicPr/>
          <p:nvPr/>
        </p:nvPicPr>
        <p:blipFill rotWithShape="1">
          <a:blip r:embed="rId5"/>
          <a:stretch>
            <a:fillRect/>
          </a:stretch>
        </p:blipFill>
        <p:spPr>
          <a:xfrm flipH="1">
            <a:off x="2455232" y="6819900"/>
            <a:ext cx="10555918" cy="531298"/>
          </a:xfrm>
          <a:prstGeom prst="rect">
            <a:avLst/>
          </a:prstGeom>
        </p:spPr>
      </p:pic>
      <p:pic>
        <p:nvPicPr>
          <p:cNvPr id="6" name="Shape-14"/>
          <p:cNvPicPr/>
          <p:nvPr/>
        </p:nvPicPr>
        <p:blipFill rotWithShape="1">
          <a:blip r:embed="rId6"/>
          <a:stretch>
            <a:fillRect/>
          </a:stretch>
        </p:blipFill>
        <p:spPr>
          <a:xfrm>
            <a:off x="0" y="6741951"/>
            <a:ext cx="10588669" cy="609247"/>
          </a:xfrm>
          <a:prstGeom prst="rect">
            <a:avLst/>
          </a:prstGeom>
        </p:spPr>
      </p:pic>
      <p:sp>
        <p:nvSpPr>
          <p:cNvPr id="7" name="Rectangle 6"/>
          <p:cNvSpPr/>
          <p:nvPr/>
        </p:nvSpPr>
        <p:spPr>
          <a:xfrm>
            <a:off x="1041414" y="2247138"/>
            <a:ext cx="10835005" cy="3848100"/>
          </a:xfrm>
          <a:prstGeom prst="rect">
            <a:avLst/>
          </a:prstGeom>
        </p:spPr>
        <p:txBody>
          <a:bodyPr spcFirstLastPara="0" lIns="95250" tIns="95250" rIns="95250" bIns="0" anchor="t"/>
          <a:lstStyle/>
          <a:p>
            <a:pPr marL="457200" indent="-457200" algn="l" hangingPunct="0">
              <a:lnSpc>
                <a:spcPct val="100000"/>
              </a:lnSpc>
              <a:buClr>
                <a:srgbClr val="1A1A1A"/>
              </a:buClr>
              <a:buFont typeface="Arial" panose="020B0604020202020204" pitchFamily="34" charset="0"/>
              <a:buChar char="•"/>
            </a:pPr>
            <a:r>
              <a:rPr sz="3000" dirty="0">
                <a:solidFill>
                  <a:srgbClr val="1A1A1A"/>
                </a:solidFill>
                <a:latin typeface="Crimson Text"/>
                <a:ea typeface="+mn-ea"/>
                <a:cs typeface="Crimson Text"/>
              </a:rPr>
              <a:t>Governments within a region are aggregating their buying power and saving administrative time and effort by collaborating on joint solicitations</a:t>
            </a:r>
          </a:p>
          <a:p>
            <a:pPr marL="914400" lvl="1" indent="-457200" hangingPunct="0">
              <a:buClr>
                <a:srgbClr val="1A1A1A"/>
              </a:buClr>
              <a:buFont typeface="Arial" panose="020B0604020202020204" pitchFamily="34" charset="0"/>
              <a:buChar char="•"/>
            </a:pPr>
            <a:r>
              <a:rPr sz="2700" dirty="0">
                <a:solidFill>
                  <a:srgbClr val="1A1A1A"/>
                </a:solidFill>
                <a:latin typeface="Crimson Text"/>
                <a:ea typeface="+mn-ea"/>
                <a:cs typeface="Crimson Text"/>
              </a:rPr>
              <a:t>Ability to procure collaboratively for local specific needs</a:t>
            </a:r>
          </a:p>
          <a:p>
            <a:pPr marL="1295400" lvl="2" indent="-381000" hangingPunct="0">
              <a:buClr>
                <a:srgbClr val="1A1A1A"/>
              </a:buClr>
              <a:buFont typeface="Arial" panose="020B0604020202020204" pitchFamily="34" charset="0"/>
              <a:buChar char="•"/>
            </a:pPr>
            <a:r>
              <a:rPr sz="2250" dirty="0">
                <a:solidFill>
                  <a:srgbClr val="1A1A1A"/>
                </a:solidFill>
                <a:latin typeface="Crimson Text"/>
                <a:ea typeface="+mn-ea"/>
                <a:cs typeface="Crimson Text"/>
              </a:rPr>
              <a:t>Vehicles </a:t>
            </a:r>
            <a:r>
              <a:rPr lang="en-US" sz="2250" dirty="0">
                <a:solidFill>
                  <a:srgbClr val="1A1A1A"/>
                </a:solidFill>
                <a:latin typeface="Crimson Text"/>
                <a:ea typeface="+mn-ea"/>
                <a:cs typeface="Crimson Text"/>
              </a:rPr>
              <a:t>		</a:t>
            </a:r>
            <a:endParaRPr sz="2250" dirty="0">
              <a:solidFill>
                <a:srgbClr val="1A1A1A"/>
              </a:solidFill>
              <a:latin typeface="Crimson Text"/>
              <a:ea typeface="+mn-ea"/>
              <a:cs typeface="Crimson Text"/>
            </a:endParaRPr>
          </a:p>
          <a:p>
            <a:pPr marL="1295400" lvl="2" indent="-381000" hangingPunct="0">
              <a:buClr>
                <a:srgbClr val="1A1A1A"/>
              </a:buClr>
              <a:buFont typeface="Arial" panose="020B0604020202020204" pitchFamily="34" charset="0"/>
              <a:buChar char="•"/>
            </a:pPr>
            <a:r>
              <a:rPr sz="2250" dirty="0">
                <a:solidFill>
                  <a:srgbClr val="1A1A1A"/>
                </a:solidFill>
                <a:latin typeface="Crimson Text"/>
                <a:ea typeface="+mn-ea"/>
                <a:cs typeface="Crimson Text"/>
              </a:rPr>
              <a:t>Homeless Services </a:t>
            </a:r>
            <a:endParaRPr lang="en-US" sz="2250" dirty="0">
              <a:solidFill>
                <a:srgbClr val="1A1A1A"/>
              </a:solidFill>
              <a:latin typeface="Crimson Text"/>
              <a:ea typeface="+mn-ea"/>
              <a:cs typeface="Crimson Text"/>
            </a:endParaRPr>
          </a:p>
          <a:p>
            <a:pPr marL="1295400" lvl="2" indent="-381000" hangingPunct="0">
              <a:buClr>
                <a:srgbClr val="1A1A1A"/>
              </a:buClr>
              <a:buFont typeface="Arial" panose="020B0604020202020204" pitchFamily="34" charset="0"/>
              <a:buChar char="•"/>
            </a:pPr>
            <a:r>
              <a:rPr lang="en-US" sz="2250" dirty="0">
                <a:solidFill>
                  <a:srgbClr val="1A1A1A"/>
                </a:solidFill>
                <a:latin typeface="Crimson Text"/>
                <a:cs typeface="Crimson Text"/>
              </a:rPr>
              <a:t>Construction and AE</a:t>
            </a:r>
          </a:p>
          <a:p>
            <a:pPr marL="1295400" lvl="2" indent="-381000" hangingPunct="0">
              <a:buClr>
                <a:srgbClr val="1A1A1A"/>
              </a:buClr>
              <a:buFont typeface="Arial" panose="020B0604020202020204" pitchFamily="34" charset="0"/>
              <a:buChar char="•"/>
            </a:pPr>
            <a:r>
              <a:rPr lang="en-US" sz="2250" dirty="0">
                <a:solidFill>
                  <a:srgbClr val="1A1A1A"/>
                </a:solidFill>
                <a:latin typeface="Crimson Text"/>
                <a:ea typeface="+mn-ea"/>
                <a:cs typeface="Crimson Text"/>
              </a:rPr>
              <a:t>Information and Communications Technology</a:t>
            </a:r>
          </a:p>
          <a:p>
            <a:pPr marL="1295400" lvl="2" indent="-381000" hangingPunct="0">
              <a:buClr>
                <a:srgbClr val="1A1A1A"/>
              </a:buClr>
              <a:buFont typeface="Arial" panose="020B0604020202020204" pitchFamily="34" charset="0"/>
              <a:buChar char="•"/>
            </a:pPr>
            <a:r>
              <a:rPr lang="en-US" sz="2250" dirty="0">
                <a:solidFill>
                  <a:srgbClr val="1A1A1A"/>
                </a:solidFill>
                <a:latin typeface="Crimson Text"/>
                <a:cs typeface="Crimson Text"/>
              </a:rPr>
              <a:t>Office Solutions</a:t>
            </a:r>
            <a:endParaRPr sz="2250" dirty="0">
              <a:solidFill>
                <a:srgbClr val="1A1A1A"/>
              </a:solidFill>
              <a:latin typeface="Crimson Text"/>
              <a:ea typeface="+mn-ea"/>
              <a:cs typeface="Crimson Text"/>
            </a:endParaRPr>
          </a:p>
          <a:p>
            <a:pPr marL="914400" lvl="1" indent="-457200" hangingPunct="0">
              <a:buClr>
                <a:srgbClr val="1A1A1A"/>
              </a:buClr>
              <a:buFont typeface="Arial" panose="020B0604020202020204" pitchFamily="34" charset="0"/>
              <a:buChar char="•"/>
            </a:pPr>
            <a:r>
              <a:rPr sz="2700" dirty="0">
                <a:solidFill>
                  <a:srgbClr val="1A1A1A"/>
                </a:solidFill>
                <a:latin typeface="Crimson Text"/>
                <a:ea typeface="+mn-ea"/>
                <a:cs typeface="Crimson Text"/>
              </a:rPr>
              <a:t>Ability to focus on local and disadvantaged business community</a:t>
            </a:r>
          </a:p>
        </p:txBody>
      </p:sp>
      <p:sp>
        <p:nvSpPr>
          <p:cNvPr id="9" name="Slide Number Placeholder 8"/>
          <p:cNvSpPr>
            <a:spLocks noGrp="1"/>
          </p:cNvSpPr>
          <p:nvPr>
            <p:ph type="sldNum" sz="quarter" idx="12"/>
          </p:nvPr>
        </p:nvSpPr>
        <p:spPr>
          <a:xfrm>
            <a:off x="10877550" y="6819900"/>
            <a:ext cx="2133600" cy="365125"/>
          </a:xfrm>
        </p:spPr>
        <p:txBody>
          <a:bodyPr/>
          <a:lstStyle/>
          <a:p>
            <a:fld id="{6CB18C70-803E-428A-BAB3-289BE172EF8D}" type="slidenum">
              <a:rPr lang="en-US" smtClean="0">
                <a:solidFill>
                  <a:schemeClr val="tx1"/>
                </a:solidFill>
              </a:rPr>
              <a:t>9</a:t>
            </a:fld>
            <a:endParaRPr lang="en-US" dirty="0">
              <a:solidFill>
                <a:schemeClr val="tx1"/>
              </a:solidFill>
            </a:endParaRPr>
          </a:p>
        </p:txBody>
      </p:sp>
    </p:spTree>
    <p:extLst>
      <p:ext uri="{BB962C8B-B14F-4D97-AF65-F5344CB8AC3E}">
        <p14:creationId xmlns:p14="http://schemas.microsoft.com/office/powerpoint/2010/main" val="3930024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928</Words>
  <Application>Microsoft Office PowerPoint</Application>
  <PresentationFormat>Custom</PresentationFormat>
  <Paragraphs>173</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Crimson Text</vt:lpstr>
      <vt:lpstr>Arial</vt:lpstr>
      <vt:lpstr>Calibri</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Visme Presentation</dc:title>
  <dc:creator/>
  <cp:lastModifiedBy/>
  <cp:revision>5</cp:revision>
  <dcterms:created xsi:type="dcterms:W3CDTF">2022-03-16T00:15:11Z</dcterms:created>
  <dcterms:modified xsi:type="dcterms:W3CDTF">2022-03-18T19:12:32Z</dcterms:modified>
</cp:coreProperties>
</file>